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3"/>
  </p:notesMasterIdLst>
  <p:handoutMasterIdLst>
    <p:handoutMasterId r:id="rId24"/>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7" r:id="rId15"/>
    <p:sldId id="272" r:id="rId16"/>
    <p:sldId id="271" r:id="rId17"/>
    <p:sldId id="273" r:id="rId18"/>
    <p:sldId id="274" r:id="rId19"/>
    <p:sldId id="275" r:id="rId20"/>
    <p:sldId id="276" r:id="rId21"/>
    <p:sldId id="258" r:id="rId2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7714ACC-B1A2-4202-9317-C79A33ED0A38}">
          <p14:sldIdLst>
            <p14:sldId id="259"/>
            <p14:sldId id="260"/>
            <p14:sldId id="261"/>
            <p14:sldId id="262"/>
            <p14:sldId id="263"/>
            <p14:sldId id="264"/>
            <p14:sldId id="265"/>
            <p14:sldId id="266"/>
            <p14:sldId id="267"/>
            <p14:sldId id="268"/>
            <p14:sldId id="269"/>
            <p14:sldId id="270"/>
            <p14:sldId id="277"/>
            <p14:sldId id="272"/>
            <p14:sldId id="271"/>
            <p14:sldId id="273"/>
            <p14:sldId id="274"/>
            <p14:sldId id="275"/>
            <p14:sldId id="276"/>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1" autoAdjust="0"/>
  </p:normalViewPr>
  <p:slideViewPr>
    <p:cSldViewPr>
      <p:cViewPr varScale="1">
        <p:scale>
          <a:sx n="60" d="100"/>
          <a:sy n="60" d="100"/>
        </p:scale>
        <p:origin x="1460"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9FCA615-5FB8-406D-B5E7-81588DAA1F17}" type="datetimeFigureOut">
              <a:rPr lang="nl-NL" smtClean="0"/>
              <a:t>3-2-2025</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598E5EE-167B-4E5C-951C-CE6204A4D645}" type="slidenum">
              <a:rPr lang="nl-NL" smtClean="0"/>
              <a:t>‹nr.›</a:t>
            </a:fld>
            <a:endParaRPr lang="nl-NL"/>
          </a:p>
        </p:txBody>
      </p:sp>
    </p:spTree>
    <p:extLst>
      <p:ext uri="{BB962C8B-B14F-4D97-AF65-F5344CB8AC3E}">
        <p14:creationId xmlns:p14="http://schemas.microsoft.com/office/powerpoint/2010/main" val="6898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461695-B0E9-42C4-AED6-9519C5F6C875}" type="datetimeFigureOut">
              <a:rPr lang="nl-NL" smtClean="0"/>
              <a:t>3-2-2025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869A4C-0DD1-4315-A556-846C44C992B1}" type="slidenum">
              <a:rPr lang="nl-NL" smtClean="0"/>
              <a:t>‹nr.›</a:t>
            </a:fld>
            <a:endParaRPr lang="nl-NL"/>
          </a:p>
        </p:txBody>
      </p:sp>
    </p:spTree>
    <p:extLst>
      <p:ext uri="{BB962C8B-B14F-4D97-AF65-F5344CB8AC3E}">
        <p14:creationId xmlns:p14="http://schemas.microsoft.com/office/powerpoint/2010/main" val="385937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7029400"/>
          </a:xfrm>
          <a:prstGeom prst="rect">
            <a:avLst/>
          </a:prstGeom>
        </p:spPr>
      </p:pic>
    </p:spTree>
    <p:extLst>
      <p:ext uri="{BB962C8B-B14F-4D97-AF65-F5344CB8AC3E}">
        <p14:creationId xmlns:p14="http://schemas.microsoft.com/office/powerpoint/2010/main" val="264079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F498A01A-5497-4E87-ADDA-98E9428C8137}" type="datetimeFigureOut">
              <a:rPr lang="nl-NL" smtClean="0"/>
              <a:t>3-2-2025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0096240-2122-4CC5-907A-3D7F2393A07E}" type="slidenum">
              <a:rPr lang="nl-NL" smtClean="0"/>
              <a:t>‹nr.›</a:t>
            </a:fld>
            <a:endParaRPr lang="nl-NL"/>
          </a:p>
        </p:txBody>
      </p:sp>
    </p:spTree>
    <p:extLst>
      <p:ext uri="{BB962C8B-B14F-4D97-AF65-F5344CB8AC3E}">
        <p14:creationId xmlns:p14="http://schemas.microsoft.com/office/powerpoint/2010/main" val="99059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7029400"/>
          </a:xfrm>
          <a:prstGeom prst="rect">
            <a:avLst/>
          </a:prstGeom>
        </p:spPr>
      </p:pic>
    </p:spTree>
    <p:extLst>
      <p:ext uri="{BB962C8B-B14F-4D97-AF65-F5344CB8AC3E}">
        <p14:creationId xmlns:p14="http://schemas.microsoft.com/office/powerpoint/2010/main" val="229127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pagin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hasCustomPrompt="1"/>
          </p:nvPr>
        </p:nvSpPr>
        <p:spPr>
          <a:ln>
            <a:noFill/>
          </a:ln>
        </p:spPr>
        <p:txBody>
          <a:bodyPr/>
          <a:lstStyle>
            <a:lvl1pPr>
              <a:defRPr/>
            </a:lvl1pPr>
          </a:lstStyle>
          <a:p>
            <a:pPr lvl="0"/>
            <a:r>
              <a:rPr lang="nl-NL" dirty="0"/>
              <a:t>Naam advocaat</a:t>
            </a:r>
          </a:p>
          <a:p>
            <a:pPr lvl="0"/>
            <a:r>
              <a:rPr lang="nl-NL" dirty="0"/>
              <a:t>Datum</a:t>
            </a:r>
          </a:p>
          <a:p>
            <a:pPr lvl="0"/>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65653"/>
            <a:ext cx="9144000" cy="3163747"/>
          </a:xfrm>
          <a:prstGeom prst="rect">
            <a:avLst/>
          </a:prstGeom>
        </p:spPr>
      </p:pic>
    </p:spTree>
    <p:extLst>
      <p:ext uri="{BB962C8B-B14F-4D97-AF65-F5344CB8AC3E}">
        <p14:creationId xmlns:p14="http://schemas.microsoft.com/office/powerpoint/2010/main" val="326377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deel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Inhoud deel 1</a:t>
            </a:r>
          </a:p>
        </p:txBody>
      </p:sp>
      <p:sp>
        <p:nvSpPr>
          <p:cNvPr id="6" name="Tijdelijke aanduiding voor tekst 2"/>
          <p:cNvSpPr>
            <a:spLocks noGrp="1"/>
          </p:cNvSpPr>
          <p:nvPr>
            <p:ph idx="1" hasCustomPrompt="1"/>
          </p:nvPr>
        </p:nvSpPr>
        <p:spPr>
          <a:xfrm>
            <a:off x="0" y="1268760"/>
            <a:ext cx="9144000" cy="4896544"/>
          </a:xfrm>
          <a:prstGeom prst="rect">
            <a:avLst/>
          </a:prstGeom>
          <a:ln>
            <a:noFill/>
          </a:ln>
        </p:spPr>
        <p:txBody>
          <a:bodyPr vert="horz" lIns="91440" tIns="45720" rIns="91440" bIns="45720" rtlCol="0">
            <a:normAutofit/>
          </a:bodyPr>
          <a:lstStyle>
            <a:lvl1pPr marL="817200" indent="-457200">
              <a:buClr>
                <a:schemeClr val="accent3"/>
              </a:buClr>
              <a:buFont typeface="Arial" pitchFamily="34" charset="0"/>
              <a:buChar char="•"/>
              <a:defRPr/>
            </a:lvl1pPr>
            <a:lvl2pPr marL="360000" indent="0">
              <a:buClr>
                <a:schemeClr val="accent3"/>
              </a:buClr>
              <a:buFont typeface="Arial" pitchFamily="34" charset="0"/>
              <a:buNone/>
              <a:defRPr>
                <a:solidFill>
                  <a:schemeClr val="tx1"/>
                </a:solidFill>
              </a:defRPr>
            </a:lvl2pPr>
            <a:lvl3pPr marL="1274400" indent="-457200">
              <a:buClr>
                <a:schemeClr val="accent3"/>
              </a:buClr>
              <a:buFontTx/>
              <a:buChar char="-"/>
              <a:defRPr/>
            </a:lvl3pPr>
            <a:lvl4pPr marL="817200" indent="-457200">
              <a:buClr>
                <a:schemeClr val="accent3"/>
              </a:buClr>
              <a:buFont typeface="Arial" pitchFamily="34" charset="0"/>
              <a:buChar char="•"/>
              <a:defRPr/>
            </a:lvl4pPr>
            <a:lvl5pPr marL="360000" indent="0">
              <a:buClr>
                <a:schemeClr val="accent3"/>
              </a:buClr>
              <a:buFont typeface="Arial" pitchFamily="34" charset="0"/>
              <a:buNone/>
              <a:defRPr/>
            </a:lvl5pPr>
          </a:lstStyle>
          <a:p>
            <a:pPr lvl="0"/>
            <a:r>
              <a:rPr lang="nl-NL" dirty="0"/>
              <a:t>Tekst</a:t>
            </a:r>
          </a:p>
          <a:p>
            <a:pPr lvl="2"/>
            <a:r>
              <a:rPr lang="nl-NL" dirty="0"/>
              <a:t>Eerste</a:t>
            </a:r>
          </a:p>
          <a:p>
            <a:pPr lvl="2"/>
            <a:r>
              <a:rPr lang="nl-NL" dirty="0"/>
              <a:t>Tweede</a:t>
            </a:r>
          </a:p>
          <a:p>
            <a:pPr lvl="2"/>
            <a:r>
              <a:rPr lang="nl-NL" dirty="0"/>
              <a:t>Derde</a:t>
            </a:r>
          </a:p>
          <a:p>
            <a:pPr lvl="3"/>
            <a:r>
              <a:rPr lang="nl-NL" dirty="0"/>
              <a:t>Tekst</a:t>
            </a:r>
          </a:p>
          <a:p>
            <a:pPr lvl="2"/>
            <a:r>
              <a:rPr lang="nl-NL" dirty="0"/>
              <a:t>Eerste</a:t>
            </a:r>
          </a:p>
          <a:p>
            <a:pPr lvl="2"/>
            <a:r>
              <a:rPr lang="nl-NL" dirty="0"/>
              <a:t>Tweede</a:t>
            </a:r>
          </a:p>
          <a:p>
            <a:pPr lvl="2"/>
            <a:r>
              <a:rPr lang="nl-NL" dirty="0"/>
              <a:t>Derde</a:t>
            </a:r>
          </a:p>
          <a:p>
            <a:pPr lvl="3"/>
            <a:endParaRPr lang="nl-NL" dirty="0"/>
          </a:p>
        </p:txBody>
      </p:sp>
    </p:spTree>
    <p:extLst>
      <p:ext uri="{BB962C8B-B14F-4D97-AF65-F5344CB8AC3E}">
        <p14:creationId xmlns:p14="http://schemas.microsoft.com/office/powerpoint/2010/main" val="31024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deel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Inhoud deel 2</a:t>
            </a:r>
          </a:p>
        </p:txBody>
      </p:sp>
      <p:sp>
        <p:nvSpPr>
          <p:cNvPr id="6" name="Tijdelijke aanduiding voor tekst 2"/>
          <p:cNvSpPr>
            <a:spLocks noGrp="1"/>
          </p:cNvSpPr>
          <p:nvPr>
            <p:ph idx="1" hasCustomPrompt="1"/>
          </p:nvPr>
        </p:nvSpPr>
        <p:spPr>
          <a:xfrm>
            <a:off x="0" y="1268760"/>
            <a:ext cx="9144000" cy="4896544"/>
          </a:xfrm>
          <a:prstGeom prst="rect">
            <a:avLst/>
          </a:prstGeom>
          <a:ln>
            <a:noFill/>
          </a:ln>
        </p:spPr>
        <p:txBody>
          <a:bodyPr vert="horz" lIns="91440" tIns="45720" rIns="91440" bIns="45720" rtlCol="0">
            <a:normAutofit/>
          </a:bodyPr>
          <a:lstStyle>
            <a:lvl1pPr marL="817200" indent="-457200">
              <a:buClr>
                <a:schemeClr val="accent3"/>
              </a:buClr>
              <a:buFont typeface="Arial" pitchFamily="34" charset="0"/>
              <a:buChar char="•"/>
              <a:defRPr sz="3200"/>
            </a:lvl1pPr>
            <a:lvl2pPr marL="360000" indent="0">
              <a:buClr>
                <a:schemeClr val="accent3"/>
              </a:buClr>
              <a:buFont typeface="Arial" pitchFamily="34" charset="0"/>
              <a:buNone/>
              <a:defRPr>
                <a:solidFill>
                  <a:schemeClr val="tx1"/>
                </a:solidFill>
              </a:defRPr>
            </a:lvl2pPr>
            <a:lvl3pPr marL="817200" indent="0">
              <a:buClr>
                <a:schemeClr val="accent3"/>
              </a:buClr>
              <a:buFontTx/>
              <a:buNone/>
              <a:defRPr sz="3200"/>
            </a:lvl3pPr>
            <a:lvl4pPr marL="817200" indent="-457200">
              <a:buClr>
                <a:schemeClr val="accent3"/>
              </a:buClr>
              <a:buFont typeface="Arial" pitchFamily="34" charset="0"/>
              <a:buChar char="•"/>
              <a:defRPr/>
            </a:lvl4pPr>
            <a:lvl5pPr marL="360000" indent="0">
              <a:buClr>
                <a:schemeClr val="accent3"/>
              </a:buClr>
              <a:buFont typeface="Arial" pitchFamily="34" charset="0"/>
              <a:buNone/>
              <a:defRPr/>
            </a:lvl5pPr>
          </a:lstStyle>
          <a:p>
            <a:pPr lvl="0"/>
            <a:r>
              <a:rPr lang="nl-NL" dirty="0"/>
              <a:t>Tekst</a:t>
            </a:r>
          </a:p>
          <a:p>
            <a:pPr lvl="0"/>
            <a:endParaRPr lang="nl-NL" dirty="0"/>
          </a:p>
          <a:p>
            <a:pPr lvl="2"/>
            <a:endParaRPr lang="nl-NL" dirty="0"/>
          </a:p>
          <a:p>
            <a:pPr lvl="4"/>
            <a:endParaRPr lang="nl-NL" dirty="0"/>
          </a:p>
        </p:txBody>
      </p:sp>
    </p:spTree>
    <p:extLst>
      <p:ext uri="{BB962C8B-B14F-4D97-AF65-F5344CB8AC3E}">
        <p14:creationId xmlns:p14="http://schemas.microsoft.com/office/powerpoint/2010/main" val="171613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agina deel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Deel 1 - </a:t>
            </a:r>
          </a:p>
        </p:txBody>
      </p:sp>
      <p:sp>
        <p:nvSpPr>
          <p:cNvPr id="6" name="Tijdelijke aanduiding voor tekst 2"/>
          <p:cNvSpPr>
            <a:spLocks noGrp="1"/>
          </p:cNvSpPr>
          <p:nvPr>
            <p:ph idx="1" hasCustomPrompt="1"/>
          </p:nvPr>
        </p:nvSpPr>
        <p:spPr>
          <a:xfrm>
            <a:off x="0" y="1268760"/>
            <a:ext cx="9144000" cy="4896544"/>
          </a:xfrm>
          <a:prstGeom prst="rect">
            <a:avLst/>
          </a:prstGeom>
          <a:ln>
            <a:noFill/>
          </a:ln>
        </p:spPr>
        <p:txBody>
          <a:bodyPr vert="horz" lIns="91440" tIns="45720" rIns="91440" bIns="45720" rtlCol="0">
            <a:normAutofit/>
          </a:bodyPr>
          <a:lstStyle>
            <a:lvl1pPr marL="817200" indent="-457200">
              <a:buClr>
                <a:schemeClr val="accent3"/>
              </a:buClr>
              <a:buFont typeface="Arial" pitchFamily="34" charset="0"/>
              <a:buChar char="•"/>
              <a:defRPr/>
            </a:lvl1pPr>
            <a:lvl2pPr marL="360000" indent="0">
              <a:buClr>
                <a:schemeClr val="accent3"/>
              </a:buClr>
              <a:buFont typeface="Arial" pitchFamily="34" charset="0"/>
              <a:buNone/>
              <a:defRPr>
                <a:solidFill>
                  <a:schemeClr val="tx1"/>
                </a:solidFill>
              </a:defRPr>
            </a:lvl2pPr>
            <a:lvl3pPr marL="1274400" indent="-457200">
              <a:buClr>
                <a:schemeClr val="accent3"/>
              </a:buClr>
              <a:buFontTx/>
              <a:buChar char="-"/>
              <a:defRPr/>
            </a:lvl3pPr>
            <a:lvl4pPr marL="817200" indent="-457200">
              <a:buClr>
                <a:schemeClr val="accent3"/>
              </a:buClr>
              <a:buFont typeface="Arial" pitchFamily="34" charset="0"/>
              <a:buChar char="•"/>
              <a:defRPr/>
            </a:lvl4pPr>
            <a:lvl5pPr marL="360000" indent="0">
              <a:buClr>
                <a:schemeClr val="accent3"/>
              </a:buClr>
              <a:buFont typeface="Arial" pitchFamily="34" charset="0"/>
              <a:buNone/>
              <a:defRPr/>
            </a:lvl5pPr>
          </a:lstStyle>
          <a:p>
            <a:pPr lvl="0"/>
            <a:r>
              <a:rPr lang="nl-NL" dirty="0"/>
              <a:t>Tekst</a:t>
            </a:r>
          </a:p>
          <a:p>
            <a:pPr lvl="2"/>
            <a:r>
              <a:rPr lang="nl-NL" dirty="0"/>
              <a:t>Tekst</a:t>
            </a:r>
          </a:p>
          <a:p>
            <a:pPr lvl="2"/>
            <a:r>
              <a:rPr lang="nl-NL" dirty="0"/>
              <a:t>Tekst</a:t>
            </a:r>
          </a:p>
          <a:p>
            <a:pPr lvl="2"/>
            <a:endParaRPr lang="nl-NL" dirty="0"/>
          </a:p>
          <a:p>
            <a:pPr lvl="4"/>
            <a:endParaRPr lang="nl-NL" dirty="0"/>
          </a:p>
        </p:txBody>
      </p:sp>
    </p:spTree>
    <p:extLst>
      <p:ext uri="{BB962C8B-B14F-4D97-AF65-F5344CB8AC3E}">
        <p14:creationId xmlns:p14="http://schemas.microsoft.com/office/powerpoint/2010/main" val="104978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deel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2e pagina deel 1</a:t>
            </a:r>
          </a:p>
        </p:txBody>
      </p:sp>
      <p:sp>
        <p:nvSpPr>
          <p:cNvPr id="6" name="Tijdelijke aanduiding voor tekst 2"/>
          <p:cNvSpPr>
            <a:spLocks noGrp="1"/>
          </p:cNvSpPr>
          <p:nvPr>
            <p:ph idx="1" hasCustomPrompt="1"/>
          </p:nvPr>
        </p:nvSpPr>
        <p:spPr>
          <a:xfrm>
            <a:off x="0" y="1268760"/>
            <a:ext cx="9144000" cy="4896544"/>
          </a:xfrm>
          <a:prstGeom prst="rect">
            <a:avLst/>
          </a:prstGeom>
          <a:ln>
            <a:noFill/>
          </a:ln>
        </p:spPr>
        <p:txBody>
          <a:bodyPr vert="horz" lIns="91440" tIns="45720" rIns="91440" bIns="45720" rtlCol="0">
            <a:normAutofit/>
          </a:bodyPr>
          <a:lstStyle>
            <a:lvl1pPr marL="817200" indent="-457200">
              <a:buClr>
                <a:schemeClr val="accent3"/>
              </a:buClr>
              <a:buFont typeface="Arial" pitchFamily="34" charset="0"/>
              <a:buChar char="•"/>
              <a:defRPr/>
            </a:lvl1pPr>
            <a:lvl2pPr marL="360000" indent="0">
              <a:buClr>
                <a:schemeClr val="accent3"/>
              </a:buClr>
              <a:buFont typeface="Arial" pitchFamily="34" charset="0"/>
              <a:buNone/>
              <a:defRPr>
                <a:solidFill>
                  <a:schemeClr val="tx1"/>
                </a:solidFill>
              </a:defRPr>
            </a:lvl2pPr>
            <a:lvl3pPr marL="1274400" indent="-457200">
              <a:buClr>
                <a:schemeClr val="accent3"/>
              </a:buClr>
              <a:buFontTx/>
              <a:buChar char="-"/>
              <a:defRPr/>
            </a:lvl3pPr>
            <a:lvl4pPr marL="817200" indent="-457200">
              <a:buClr>
                <a:schemeClr val="accent3"/>
              </a:buClr>
              <a:buFont typeface="Arial" pitchFamily="34" charset="0"/>
              <a:buChar char="•"/>
              <a:defRPr/>
            </a:lvl4pPr>
            <a:lvl5pPr marL="360000" indent="0">
              <a:buClr>
                <a:schemeClr val="accent3"/>
              </a:buClr>
              <a:buFont typeface="Arial" pitchFamily="34" charset="0"/>
              <a:buNone/>
              <a:defRPr/>
            </a:lvl5pPr>
          </a:lstStyle>
          <a:p>
            <a:pPr lvl="0"/>
            <a:r>
              <a:rPr lang="nl-NL" dirty="0"/>
              <a:t>Tekst</a:t>
            </a:r>
          </a:p>
          <a:p>
            <a:pPr lvl="2"/>
            <a:r>
              <a:rPr lang="nl-NL" dirty="0"/>
              <a:t>Eerste</a:t>
            </a:r>
          </a:p>
          <a:p>
            <a:pPr lvl="2"/>
            <a:r>
              <a:rPr lang="nl-NL" dirty="0"/>
              <a:t>Tweede</a:t>
            </a:r>
          </a:p>
          <a:p>
            <a:pPr lvl="2"/>
            <a:r>
              <a:rPr lang="nl-NL" dirty="0"/>
              <a:t>Derde</a:t>
            </a:r>
          </a:p>
          <a:p>
            <a:pPr lvl="3"/>
            <a:r>
              <a:rPr lang="nl-NL" dirty="0"/>
              <a:t>Tekst</a:t>
            </a:r>
          </a:p>
          <a:p>
            <a:pPr lvl="2"/>
            <a:r>
              <a:rPr lang="nl-NL" dirty="0"/>
              <a:t>Eerste</a:t>
            </a:r>
          </a:p>
          <a:p>
            <a:pPr lvl="2"/>
            <a:r>
              <a:rPr lang="nl-NL" dirty="0"/>
              <a:t>Tweede</a:t>
            </a:r>
          </a:p>
          <a:p>
            <a:pPr lvl="2"/>
            <a:r>
              <a:rPr lang="nl-NL" dirty="0"/>
              <a:t>Derde</a:t>
            </a:r>
          </a:p>
          <a:p>
            <a:pPr lvl="3"/>
            <a:endParaRPr lang="nl-NL" dirty="0"/>
          </a:p>
        </p:txBody>
      </p:sp>
    </p:spTree>
    <p:extLst>
      <p:ext uri="{BB962C8B-B14F-4D97-AF65-F5344CB8AC3E}">
        <p14:creationId xmlns:p14="http://schemas.microsoft.com/office/powerpoint/2010/main" val="67782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houd deel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Tekst pagina met veel tekst</a:t>
            </a:r>
          </a:p>
        </p:txBody>
      </p:sp>
      <p:sp>
        <p:nvSpPr>
          <p:cNvPr id="6" name="Tijdelijke aanduiding voor tekst 2"/>
          <p:cNvSpPr>
            <a:spLocks noGrp="1"/>
          </p:cNvSpPr>
          <p:nvPr>
            <p:ph idx="1" hasCustomPrompt="1"/>
          </p:nvPr>
        </p:nvSpPr>
        <p:spPr>
          <a:xfrm>
            <a:off x="0" y="1268760"/>
            <a:ext cx="9144000" cy="4896544"/>
          </a:xfrm>
          <a:prstGeom prst="rect">
            <a:avLst/>
          </a:prstGeom>
          <a:ln>
            <a:noFill/>
          </a:ln>
        </p:spPr>
        <p:txBody>
          <a:bodyPr vert="horz" lIns="91440" tIns="45720" rIns="91440" bIns="45720" rtlCol="0">
            <a:normAutofit/>
          </a:bodyPr>
          <a:lstStyle>
            <a:lvl1pPr marL="817200" indent="-457200">
              <a:buClr>
                <a:schemeClr val="accent3"/>
              </a:buClr>
              <a:buFont typeface="Arial" pitchFamily="34" charset="0"/>
              <a:buChar char="•"/>
              <a:defRPr/>
            </a:lvl1pPr>
            <a:lvl2pPr marL="360000" indent="0">
              <a:buClr>
                <a:schemeClr val="accent3"/>
              </a:buClr>
              <a:buFont typeface="Arial" pitchFamily="34" charset="0"/>
              <a:buNone/>
              <a:defRPr>
                <a:solidFill>
                  <a:schemeClr val="tx1"/>
                </a:solidFill>
              </a:defRPr>
            </a:lvl2pPr>
            <a:lvl3pPr marL="1274400" indent="-457200">
              <a:buClr>
                <a:schemeClr val="accent3"/>
              </a:buClr>
              <a:buFontTx/>
              <a:buChar char="-"/>
              <a:defRPr/>
            </a:lvl3pPr>
            <a:lvl4pPr marL="817200" indent="-457200">
              <a:buClr>
                <a:schemeClr val="accent3"/>
              </a:buClr>
              <a:buFont typeface="Arial" pitchFamily="34" charset="0"/>
              <a:buChar char="•"/>
              <a:defRPr/>
            </a:lvl4pPr>
            <a:lvl5pPr marL="360000" indent="0">
              <a:buClr>
                <a:schemeClr val="accent3"/>
              </a:buClr>
              <a:buFont typeface="Arial" pitchFamily="34" charset="0"/>
              <a:buNone/>
              <a:defRPr/>
            </a:lvl5pPr>
          </a:lstStyle>
          <a:p>
            <a:pPr lvl="0"/>
            <a:r>
              <a:rPr lang="nl-NL" dirty="0"/>
              <a:t>Tekst</a:t>
            </a:r>
          </a:p>
          <a:p>
            <a:pPr lvl="3"/>
            <a:endParaRPr lang="nl-NL" dirty="0"/>
          </a:p>
        </p:txBody>
      </p:sp>
    </p:spTree>
    <p:extLst>
      <p:ext uri="{BB962C8B-B14F-4D97-AF65-F5344CB8AC3E}">
        <p14:creationId xmlns:p14="http://schemas.microsoft.com/office/powerpoint/2010/main" val="203288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Tekstpagina met </a:t>
            </a:r>
            <a:r>
              <a:rPr lang="nl-NL" dirty="0" err="1"/>
              <a:t>subkop</a:t>
            </a:r>
            <a:endParaRPr lang="nl-NL" dirty="0"/>
          </a:p>
        </p:txBody>
      </p:sp>
      <p:sp>
        <p:nvSpPr>
          <p:cNvPr id="3" name="Tekstvak 2"/>
          <p:cNvSpPr txBox="1"/>
          <p:nvPr userDrawn="1"/>
        </p:nvSpPr>
        <p:spPr>
          <a:xfrm>
            <a:off x="358656" y="1331476"/>
            <a:ext cx="8389808" cy="369332"/>
          </a:xfrm>
          <a:prstGeom prst="rect">
            <a:avLst/>
          </a:prstGeom>
          <a:noFill/>
        </p:spPr>
        <p:txBody>
          <a:bodyPr wrap="square" rtlCol="0">
            <a:spAutoFit/>
          </a:bodyPr>
          <a:lstStyle/>
          <a:p>
            <a:r>
              <a:rPr lang="nl-NL" dirty="0">
                <a:solidFill>
                  <a:srgbClr val="00B0F0"/>
                </a:solidFill>
              </a:rPr>
              <a:t>Hier staat eventueel een </a:t>
            </a:r>
            <a:r>
              <a:rPr lang="nl-NL" dirty="0" err="1">
                <a:solidFill>
                  <a:srgbClr val="00B0F0"/>
                </a:solidFill>
              </a:rPr>
              <a:t>subkop</a:t>
            </a:r>
            <a:endParaRPr lang="nl-NL" dirty="0">
              <a:solidFill>
                <a:srgbClr val="00B0F0"/>
              </a:solidFill>
            </a:endParaRPr>
          </a:p>
        </p:txBody>
      </p:sp>
      <p:sp>
        <p:nvSpPr>
          <p:cNvPr id="5" name="Tekstvak 4"/>
          <p:cNvSpPr txBox="1"/>
          <p:nvPr userDrawn="1"/>
        </p:nvSpPr>
        <p:spPr>
          <a:xfrm>
            <a:off x="323528" y="1700808"/>
            <a:ext cx="8712968" cy="646331"/>
          </a:xfrm>
          <a:prstGeom prst="rect">
            <a:avLst/>
          </a:prstGeom>
          <a:noFill/>
        </p:spPr>
        <p:txBody>
          <a:bodyPr wrap="square" rtlCol="0">
            <a:spAutoFit/>
          </a:bodyPr>
          <a:lstStyle/>
          <a:p>
            <a:r>
              <a:rPr lang="nl-NL" dirty="0"/>
              <a:t>Tekst</a:t>
            </a:r>
          </a:p>
          <a:p>
            <a:endParaRPr lang="nl-NL" dirty="0"/>
          </a:p>
        </p:txBody>
      </p:sp>
    </p:spTree>
    <p:extLst>
      <p:ext uri="{BB962C8B-B14F-4D97-AF65-F5344CB8AC3E}">
        <p14:creationId xmlns:p14="http://schemas.microsoft.com/office/powerpoint/2010/main" val="283737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houd deel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Tekst pagina met foto</a:t>
            </a:r>
          </a:p>
        </p:txBody>
      </p:sp>
    </p:spTree>
    <p:extLst>
      <p:ext uri="{BB962C8B-B14F-4D97-AF65-F5344CB8AC3E}">
        <p14:creationId xmlns:p14="http://schemas.microsoft.com/office/powerpoint/2010/main" val="3925907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0" y="0"/>
            <a:ext cx="9144000" cy="1268760"/>
          </a:xfrm>
          <a:prstGeom prst="rect">
            <a:avLst/>
          </a:prstGeom>
          <a:solidFill>
            <a:schemeClr val="accent1"/>
          </a:solidFill>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0" y="1268760"/>
            <a:ext cx="9144000" cy="5760640"/>
          </a:xfrm>
          <a:prstGeom prst="rect">
            <a:avLst/>
          </a:prstGeom>
          <a:noFill/>
          <a:ln>
            <a:solidFill>
              <a:schemeClr val="bg1"/>
            </a:solidFill>
          </a:ln>
        </p:spPr>
        <p:txBody>
          <a:bodyPr vert="horz" lIns="91440" tIns="45720" rIns="91440" bIns="45720" rtlCol="0">
            <a:normAutofit/>
          </a:bodyPr>
          <a:lstStyle/>
          <a:p>
            <a:pPr lvl="4"/>
            <a:endParaRPr lang="nl-NL" dirty="0"/>
          </a:p>
        </p:txBody>
      </p:sp>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22387"/>
            <a:ext cx="9144000" cy="807013"/>
          </a:xfrm>
          <a:prstGeom prst="rect">
            <a:avLst/>
          </a:prstGeom>
        </p:spPr>
      </p:pic>
    </p:spTree>
    <p:extLst>
      <p:ext uri="{BB962C8B-B14F-4D97-AF65-F5344CB8AC3E}">
        <p14:creationId xmlns:p14="http://schemas.microsoft.com/office/powerpoint/2010/main" val="251180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5" r:id="rId4"/>
    <p:sldLayoutId id="2147483674" r:id="rId5"/>
  </p:sldLayoutIdLst>
  <p:txStyles>
    <p:titleStyle>
      <a:lvl1pPr marL="360000" algn="l" defTabSz="914400" rtl="0" eaLnBrk="1" latinLnBrk="0" hangingPunct="1">
        <a:spcBef>
          <a:spcPct val="0"/>
        </a:spcBef>
        <a:buNone/>
        <a:defRPr sz="3600" b="1" kern="1200">
          <a:solidFill>
            <a:schemeClr val="tx1"/>
          </a:solidFill>
          <a:latin typeface="+mn-lt"/>
          <a:ea typeface="+mj-ea"/>
          <a:cs typeface="+mj-cs"/>
        </a:defRPr>
      </a:lvl1pPr>
    </p:titleStyle>
    <p:bodyStyle>
      <a:lvl1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1pPr>
      <a:lvl2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2pPr>
      <a:lvl3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3pPr>
      <a:lvl4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4pPr>
      <a:lvl5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0" y="0"/>
            <a:ext cx="9144000" cy="1268760"/>
          </a:xfrm>
          <a:prstGeom prst="rect">
            <a:avLst/>
          </a:prstGeom>
          <a:solidFill>
            <a:schemeClr val="accent3"/>
          </a:solidFill>
        </p:spPr>
        <p:txBody>
          <a:bodyPr vert="horz" lIns="91440" tIns="45720" rIns="91440" bIns="45720" rtlCol="0" anchor="ctr">
            <a:normAutofit/>
          </a:bodyPr>
          <a:lstStyle/>
          <a:p>
            <a:endParaRPr lang="nl-NL" dirty="0"/>
          </a:p>
        </p:txBody>
      </p:sp>
      <p:sp>
        <p:nvSpPr>
          <p:cNvPr id="3" name="Tijdelijke aanduiding voor tekst 2"/>
          <p:cNvSpPr>
            <a:spLocks noGrp="1"/>
          </p:cNvSpPr>
          <p:nvPr>
            <p:ph type="body" idx="1"/>
          </p:nvPr>
        </p:nvSpPr>
        <p:spPr>
          <a:xfrm>
            <a:off x="0" y="1268760"/>
            <a:ext cx="9144000" cy="5760640"/>
          </a:xfrm>
          <a:prstGeom prst="rect">
            <a:avLst/>
          </a:prstGeom>
          <a:noFill/>
          <a:ln>
            <a:solidFill>
              <a:schemeClr val="bg1"/>
            </a:solidFill>
          </a:ln>
        </p:spPr>
        <p:txBody>
          <a:bodyPr vert="horz" lIns="91440" tIns="45720" rIns="91440" bIns="45720" rtlCol="0">
            <a:normAutofit/>
          </a:bodyPr>
          <a:lstStyle/>
          <a:p>
            <a:pPr lvl="4"/>
            <a:endParaRPr lang="nl-NL" dirty="0"/>
          </a:p>
        </p:txBody>
      </p:sp>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222387"/>
            <a:ext cx="9144000" cy="807013"/>
          </a:xfrm>
          <a:prstGeom prst="rect">
            <a:avLst/>
          </a:prstGeom>
        </p:spPr>
      </p:pic>
    </p:spTree>
    <p:extLst>
      <p:ext uri="{BB962C8B-B14F-4D97-AF65-F5344CB8AC3E}">
        <p14:creationId xmlns:p14="http://schemas.microsoft.com/office/powerpoint/2010/main" val="3759915523"/>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0" r:id="rId3"/>
    <p:sldLayoutId id="2147483694" r:id="rId4"/>
    <p:sldLayoutId id="2147483683" r:id="rId5"/>
    <p:sldLayoutId id="2147483692" r:id="rId6"/>
  </p:sldLayoutIdLst>
  <p:txStyles>
    <p:titleStyle>
      <a:lvl1pPr marL="360000" algn="l" defTabSz="914400" rtl="0" eaLnBrk="1" latinLnBrk="0" hangingPunct="1">
        <a:spcBef>
          <a:spcPct val="0"/>
        </a:spcBef>
        <a:buNone/>
        <a:defRPr sz="3600" b="1" kern="1200" baseline="0">
          <a:solidFill>
            <a:schemeClr val="tx1"/>
          </a:solidFill>
          <a:latin typeface="+mn-lt"/>
          <a:ea typeface="+mj-ea"/>
          <a:cs typeface="+mj-cs"/>
        </a:defRPr>
      </a:lvl1pPr>
    </p:titleStyle>
    <p:bodyStyle>
      <a:lvl1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1pPr>
      <a:lvl2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2pPr>
      <a:lvl3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3pPr>
      <a:lvl4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4pPr>
      <a:lvl5pPr marL="360000" indent="0" algn="l" defTabSz="914400" rtl="0" eaLnBrk="1" latinLnBrk="0" hangingPunct="1">
        <a:lnSpc>
          <a:spcPct val="100000"/>
        </a:lnSpc>
        <a:spcBef>
          <a:spcPts val="0"/>
        </a:spcBef>
        <a:buFontTx/>
        <a:buNone/>
        <a:defRPr sz="3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00730-888F-46BA-8E0B-A550385837B4}"/>
              </a:ext>
            </a:extLst>
          </p:cNvPr>
          <p:cNvSpPr>
            <a:spLocks noGrp="1"/>
          </p:cNvSpPr>
          <p:nvPr>
            <p:ph type="title"/>
          </p:nvPr>
        </p:nvSpPr>
        <p:spPr/>
        <p:txBody>
          <a:bodyPr/>
          <a:lstStyle/>
          <a:p>
            <a:r>
              <a:rPr lang="en-US" dirty="0"/>
              <a:t>75 </a:t>
            </a:r>
            <a:r>
              <a:rPr lang="en-US" dirty="0" err="1"/>
              <a:t>jaar</a:t>
            </a:r>
            <a:r>
              <a:rPr lang="en-US" dirty="0"/>
              <a:t> WOR: </a:t>
            </a:r>
            <a:r>
              <a:rPr lang="en-US" dirty="0" err="1"/>
              <a:t>juridische</a:t>
            </a:r>
            <a:r>
              <a:rPr lang="en-US" dirty="0"/>
              <a:t> </a:t>
            </a:r>
            <a:r>
              <a:rPr lang="en-US" dirty="0" err="1"/>
              <a:t>mijlpalen</a:t>
            </a:r>
            <a:endParaRPr lang="nl-NL" dirty="0"/>
          </a:p>
        </p:txBody>
      </p:sp>
      <p:sp>
        <p:nvSpPr>
          <p:cNvPr id="3" name="Tijdelijke aanduiding voor inhoud 2">
            <a:extLst>
              <a:ext uri="{FF2B5EF4-FFF2-40B4-BE49-F238E27FC236}">
                <a16:creationId xmlns:a16="http://schemas.microsoft.com/office/drawing/2014/main" id="{D38E5935-9F7E-B1AC-EB9C-C7F826B4D593}"/>
              </a:ext>
            </a:extLst>
          </p:cNvPr>
          <p:cNvSpPr>
            <a:spLocks noGrp="1"/>
          </p:cNvSpPr>
          <p:nvPr>
            <p:ph idx="1"/>
          </p:nvPr>
        </p:nvSpPr>
        <p:spPr/>
        <p:txBody>
          <a:bodyPr/>
          <a:lstStyle/>
          <a:p>
            <a:endParaRPr lang="en-US" dirty="0"/>
          </a:p>
          <a:p>
            <a:r>
              <a:rPr lang="nl-NL" dirty="0"/>
              <a:t>Loe Sprengers</a:t>
            </a:r>
          </a:p>
          <a:p>
            <a:endParaRPr lang="nl-NL" dirty="0"/>
          </a:p>
          <a:p>
            <a:r>
              <a:rPr lang="nl-NL" dirty="0"/>
              <a:t>Bijeenkomst Ministerie SZW</a:t>
            </a:r>
          </a:p>
          <a:p>
            <a:r>
              <a:rPr lang="nl-NL" dirty="0"/>
              <a:t>5 februari 2025</a:t>
            </a:r>
          </a:p>
        </p:txBody>
      </p:sp>
    </p:spTree>
    <p:extLst>
      <p:ext uri="{BB962C8B-B14F-4D97-AF65-F5344CB8AC3E}">
        <p14:creationId xmlns:p14="http://schemas.microsoft.com/office/powerpoint/2010/main" val="68819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A543B-9489-306F-075D-C2FC87C98AF7}"/>
              </a:ext>
            </a:extLst>
          </p:cNvPr>
          <p:cNvSpPr>
            <a:spLocks noGrp="1"/>
          </p:cNvSpPr>
          <p:nvPr>
            <p:ph type="title"/>
          </p:nvPr>
        </p:nvSpPr>
        <p:spPr/>
        <p:txBody>
          <a:bodyPr/>
          <a:lstStyle/>
          <a:p>
            <a:r>
              <a:rPr lang="en-US" dirty="0" err="1"/>
              <a:t>Juridische</a:t>
            </a:r>
            <a:r>
              <a:rPr lang="en-US" dirty="0"/>
              <a:t> </a:t>
            </a:r>
            <a:r>
              <a:rPr lang="en-US" dirty="0" err="1"/>
              <a:t>mijlpaal</a:t>
            </a:r>
            <a:r>
              <a:rPr lang="en-US" dirty="0"/>
              <a:t> 4</a:t>
            </a:r>
            <a:endParaRPr lang="nl-NL" dirty="0"/>
          </a:p>
        </p:txBody>
      </p:sp>
      <p:sp>
        <p:nvSpPr>
          <p:cNvPr id="3" name="Tijdelijke aanduiding voor inhoud 2">
            <a:extLst>
              <a:ext uri="{FF2B5EF4-FFF2-40B4-BE49-F238E27FC236}">
                <a16:creationId xmlns:a16="http://schemas.microsoft.com/office/drawing/2014/main" id="{5F827B78-DD92-5505-5D1C-6F1B24340321}"/>
              </a:ext>
            </a:extLst>
          </p:cNvPr>
          <p:cNvSpPr>
            <a:spLocks noGrp="1"/>
          </p:cNvSpPr>
          <p:nvPr>
            <p:ph idx="1"/>
          </p:nvPr>
        </p:nvSpPr>
        <p:spPr/>
        <p:txBody>
          <a:bodyPr>
            <a:normAutofit fontScale="92500"/>
          </a:bodyPr>
          <a:lstStyle/>
          <a:p>
            <a:r>
              <a:rPr lang="en-US" dirty="0" err="1"/>
              <a:t>Uitleg</a:t>
            </a:r>
            <a:r>
              <a:rPr lang="en-US" dirty="0"/>
              <a:t> </a:t>
            </a:r>
            <a:r>
              <a:rPr lang="en-US" dirty="0" err="1"/>
              <a:t>instemmingsrecht</a:t>
            </a:r>
            <a:r>
              <a:rPr lang="en-US" dirty="0"/>
              <a:t> </a:t>
            </a:r>
          </a:p>
          <a:p>
            <a:endParaRPr lang="en-US" dirty="0"/>
          </a:p>
          <a:p>
            <a:r>
              <a:rPr lang="en-US" dirty="0" err="1"/>
              <a:t>Arbeidsduurverkorting</a:t>
            </a:r>
            <a:r>
              <a:rPr lang="en-US" dirty="0"/>
              <a:t>: </a:t>
            </a:r>
            <a:r>
              <a:rPr lang="en-US" dirty="0" err="1">
                <a:solidFill>
                  <a:schemeClr val="accent3">
                    <a:lumMod val="75000"/>
                  </a:schemeClr>
                </a:solidFill>
              </a:rPr>
              <a:t>aard</a:t>
            </a:r>
            <a:r>
              <a:rPr lang="en-US" dirty="0">
                <a:solidFill>
                  <a:schemeClr val="accent3">
                    <a:lumMod val="75000"/>
                  </a:schemeClr>
                </a:solidFill>
              </a:rPr>
              <a:t> </a:t>
            </a:r>
            <a:r>
              <a:rPr lang="en-US" dirty="0" err="1">
                <a:solidFill>
                  <a:schemeClr val="accent3">
                    <a:lumMod val="75000"/>
                  </a:schemeClr>
                </a:solidFill>
              </a:rPr>
              <a:t>en</a:t>
            </a:r>
            <a:r>
              <a:rPr lang="en-US" dirty="0">
                <a:solidFill>
                  <a:schemeClr val="accent3">
                    <a:lumMod val="75000"/>
                  </a:schemeClr>
                </a:solidFill>
              </a:rPr>
              <a:t> </a:t>
            </a:r>
            <a:r>
              <a:rPr lang="en-US" dirty="0" err="1">
                <a:solidFill>
                  <a:schemeClr val="accent3">
                    <a:lumMod val="75000"/>
                  </a:schemeClr>
                </a:solidFill>
              </a:rPr>
              <a:t>strekking</a:t>
            </a:r>
            <a:endParaRPr lang="nl-NL" dirty="0">
              <a:solidFill>
                <a:schemeClr val="accent3">
                  <a:lumMod val="75000"/>
                </a:schemeClr>
              </a:solidFill>
            </a:endParaRPr>
          </a:p>
          <a:p>
            <a:pPr marL="360000" indent="0">
              <a:buNone/>
            </a:pPr>
            <a:r>
              <a:rPr lang="nl-NL" dirty="0">
                <a:solidFill>
                  <a:schemeClr val="accent3">
                    <a:lumMod val="75000"/>
                  </a:schemeClr>
                </a:solidFill>
              </a:rPr>
              <a:t>	</a:t>
            </a:r>
            <a:r>
              <a:rPr lang="nl-NL" dirty="0"/>
              <a:t>HR 26-6-1987, NJ 1988, 93 (AMRO)</a:t>
            </a:r>
          </a:p>
          <a:p>
            <a:pPr marL="360000" indent="0">
              <a:buNone/>
            </a:pPr>
            <a:endParaRPr lang="nl-NL" dirty="0"/>
          </a:p>
          <a:p>
            <a:r>
              <a:rPr lang="nl-NL" dirty="0">
                <a:solidFill>
                  <a:schemeClr val="accent3">
                    <a:lumMod val="75000"/>
                  </a:schemeClr>
                </a:solidFill>
              </a:rPr>
              <a:t>Doelstelling/beweegredenen ondernemer</a:t>
            </a:r>
          </a:p>
          <a:p>
            <a:pPr marL="360000" indent="0">
              <a:buNone/>
            </a:pPr>
            <a:r>
              <a:rPr lang="nl-NL" dirty="0">
                <a:solidFill>
                  <a:schemeClr val="accent3">
                    <a:lumMod val="75000"/>
                  </a:schemeClr>
                </a:solidFill>
              </a:rPr>
              <a:t>	</a:t>
            </a:r>
            <a:r>
              <a:rPr lang="nl-NL" dirty="0"/>
              <a:t>HR 20-2-2002, 20023/19 (Holland casino)</a:t>
            </a:r>
          </a:p>
          <a:p>
            <a:pPr marL="360000" indent="0">
              <a:buNone/>
            </a:pPr>
            <a:endParaRPr lang="nl-NL" dirty="0"/>
          </a:p>
          <a:p>
            <a:r>
              <a:rPr lang="nl-NL" dirty="0">
                <a:solidFill>
                  <a:schemeClr val="accent3">
                    <a:lumMod val="75000"/>
                  </a:schemeClr>
                </a:solidFill>
              </a:rPr>
              <a:t>Primaire arbeidsvoorwaarden</a:t>
            </a:r>
          </a:p>
          <a:p>
            <a:pPr marL="360000" indent="0">
              <a:buNone/>
            </a:pPr>
            <a:r>
              <a:rPr lang="nl-NL" dirty="0"/>
              <a:t>	HR 11-2-2000, JAR 2000,86 (belastingdienst)</a:t>
            </a:r>
          </a:p>
          <a:p>
            <a:endParaRPr lang="nl-NL" dirty="0"/>
          </a:p>
          <a:p>
            <a:pPr marL="360000" indent="0">
              <a:buNone/>
            </a:pPr>
            <a:endParaRPr lang="en-US" dirty="0"/>
          </a:p>
        </p:txBody>
      </p:sp>
    </p:spTree>
    <p:extLst>
      <p:ext uri="{BB962C8B-B14F-4D97-AF65-F5344CB8AC3E}">
        <p14:creationId xmlns:p14="http://schemas.microsoft.com/office/powerpoint/2010/main" val="54656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858-6DA6-CBCE-B291-4A3F3135BC03}"/>
              </a:ext>
            </a:extLst>
          </p:cNvPr>
          <p:cNvSpPr>
            <a:spLocks noGrp="1"/>
          </p:cNvSpPr>
          <p:nvPr>
            <p:ph type="title"/>
          </p:nvPr>
        </p:nvSpPr>
        <p:spPr/>
        <p:txBody>
          <a:bodyPr/>
          <a:lstStyle/>
          <a:p>
            <a:r>
              <a:rPr lang="en-US" dirty="0" err="1"/>
              <a:t>Juridische</a:t>
            </a:r>
            <a:r>
              <a:rPr lang="en-US" dirty="0"/>
              <a:t> </a:t>
            </a:r>
            <a:r>
              <a:rPr lang="en-US" dirty="0" err="1"/>
              <a:t>mijlpaal</a:t>
            </a:r>
            <a:r>
              <a:rPr lang="en-US" dirty="0"/>
              <a:t> 5</a:t>
            </a:r>
            <a:endParaRPr lang="nl-NL" dirty="0"/>
          </a:p>
        </p:txBody>
      </p:sp>
      <p:sp>
        <p:nvSpPr>
          <p:cNvPr id="3" name="Tijdelijke aanduiding voor inhoud 2">
            <a:extLst>
              <a:ext uri="{FF2B5EF4-FFF2-40B4-BE49-F238E27FC236}">
                <a16:creationId xmlns:a16="http://schemas.microsoft.com/office/drawing/2014/main" id="{983687CD-B889-E4A8-D9A1-2C6B93AD3A20}"/>
              </a:ext>
            </a:extLst>
          </p:cNvPr>
          <p:cNvSpPr>
            <a:spLocks noGrp="1"/>
          </p:cNvSpPr>
          <p:nvPr>
            <p:ph idx="1"/>
          </p:nvPr>
        </p:nvSpPr>
        <p:spPr/>
        <p:txBody>
          <a:bodyPr>
            <a:normAutofit fontScale="92500" lnSpcReduction="10000"/>
          </a:bodyPr>
          <a:lstStyle/>
          <a:p>
            <a:r>
              <a:rPr lang="en-US" dirty="0" err="1"/>
              <a:t>Opkomst</a:t>
            </a:r>
            <a:r>
              <a:rPr lang="en-US" dirty="0"/>
              <a:t> OR </a:t>
            </a:r>
            <a:r>
              <a:rPr lang="en-US" dirty="0" err="1"/>
              <a:t>als</a:t>
            </a:r>
            <a:r>
              <a:rPr lang="en-US" dirty="0"/>
              <a:t> </a:t>
            </a:r>
            <a:r>
              <a:rPr lang="en-US" dirty="0" err="1">
                <a:solidFill>
                  <a:schemeClr val="accent3">
                    <a:lumMod val="75000"/>
                  </a:schemeClr>
                </a:solidFill>
              </a:rPr>
              <a:t>contractspartij</a:t>
            </a:r>
            <a:endParaRPr lang="en-US" dirty="0">
              <a:solidFill>
                <a:schemeClr val="accent3">
                  <a:lumMod val="75000"/>
                </a:schemeClr>
              </a:solidFill>
            </a:endParaRPr>
          </a:p>
          <a:p>
            <a:endParaRPr lang="en-US" dirty="0"/>
          </a:p>
          <a:p>
            <a:r>
              <a:rPr lang="en-US" dirty="0"/>
              <a:t>In OR-</a:t>
            </a:r>
            <a:r>
              <a:rPr lang="en-US" dirty="0" err="1"/>
              <a:t>praktijk</a:t>
            </a:r>
            <a:r>
              <a:rPr lang="en-US" dirty="0"/>
              <a:t>: </a:t>
            </a:r>
            <a:r>
              <a:rPr lang="en-US" dirty="0" err="1"/>
              <a:t>toezeggingen</a:t>
            </a:r>
            <a:r>
              <a:rPr lang="en-US" dirty="0"/>
              <a:t> </a:t>
            </a:r>
            <a:r>
              <a:rPr lang="en-US" dirty="0" err="1"/>
              <a:t>en</a:t>
            </a:r>
            <a:r>
              <a:rPr lang="en-US" dirty="0"/>
              <a:t> </a:t>
            </a:r>
            <a:r>
              <a:rPr lang="en-US" dirty="0" err="1"/>
              <a:t>afspraken</a:t>
            </a:r>
            <a:endParaRPr lang="en-US" dirty="0"/>
          </a:p>
          <a:p>
            <a:endParaRPr lang="en-US" dirty="0"/>
          </a:p>
          <a:p>
            <a:r>
              <a:rPr lang="en-US" dirty="0"/>
              <a:t>Lange </a:t>
            </a:r>
            <a:r>
              <a:rPr lang="en-US" dirty="0" err="1"/>
              <a:t>tijd</a:t>
            </a:r>
            <a:r>
              <a:rPr lang="en-US" dirty="0"/>
              <a:t> </a:t>
            </a:r>
            <a:r>
              <a:rPr lang="en-US" dirty="0" err="1"/>
              <a:t>juridische</a:t>
            </a:r>
            <a:r>
              <a:rPr lang="en-US" dirty="0"/>
              <a:t> </a:t>
            </a:r>
            <a:r>
              <a:rPr lang="en-US" dirty="0" err="1"/>
              <a:t>onduidelijkheid</a:t>
            </a:r>
            <a:r>
              <a:rPr lang="en-US" dirty="0"/>
              <a:t> over </a:t>
            </a:r>
            <a:r>
              <a:rPr lang="en-US" dirty="0" err="1"/>
              <a:t>naleving</a:t>
            </a:r>
            <a:r>
              <a:rPr lang="en-US" dirty="0"/>
              <a:t> </a:t>
            </a:r>
            <a:r>
              <a:rPr lang="en-US" dirty="0" err="1"/>
              <a:t>vorderen</a:t>
            </a:r>
            <a:endParaRPr lang="en-US" dirty="0"/>
          </a:p>
          <a:p>
            <a:endParaRPr lang="en-US" dirty="0"/>
          </a:p>
          <a:p>
            <a:r>
              <a:rPr lang="en-US" dirty="0"/>
              <a:t>HR 17-3-1993, NJ 1993,366 (Barracuda)</a:t>
            </a:r>
          </a:p>
          <a:p>
            <a:endParaRPr lang="en-US" dirty="0"/>
          </a:p>
          <a:p>
            <a:r>
              <a:rPr lang="en-US" dirty="0" err="1"/>
              <a:t>Gecodificeerd</a:t>
            </a:r>
            <a:r>
              <a:rPr lang="en-US" dirty="0"/>
              <a:t> in 1998: art. 32 WOR </a:t>
            </a:r>
            <a:r>
              <a:rPr lang="en-US" dirty="0" err="1">
                <a:solidFill>
                  <a:schemeClr val="accent3">
                    <a:lumMod val="75000"/>
                  </a:schemeClr>
                </a:solidFill>
              </a:rPr>
              <a:t>Ondernemingsovereenkomst</a:t>
            </a:r>
            <a:endParaRPr lang="en-US" dirty="0">
              <a:solidFill>
                <a:schemeClr val="accent3">
                  <a:lumMod val="75000"/>
                </a:schemeClr>
              </a:solidFill>
            </a:endParaRPr>
          </a:p>
          <a:p>
            <a:endParaRPr lang="en-US" dirty="0"/>
          </a:p>
          <a:p>
            <a:pPr marL="360000" indent="0">
              <a:buNone/>
            </a:pPr>
            <a:endParaRPr lang="en-US" dirty="0"/>
          </a:p>
          <a:p>
            <a:pPr marL="360000" indent="0">
              <a:buNone/>
            </a:pPr>
            <a:endParaRPr lang="en-US" dirty="0"/>
          </a:p>
          <a:p>
            <a:pPr marL="360000" indent="0">
              <a:buNone/>
            </a:pPr>
            <a:endParaRPr lang="en-US" dirty="0"/>
          </a:p>
          <a:p>
            <a:endParaRPr lang="nl-NL" dirty="0"/>
          </a:p>
        </p:txBody>
      </p:sp>
    </p:spTree>
    <p:extLst>
      <p:ext uri="{BB962C8B-B14F-4D97-AF65-F5344CB8AC3E}">
        <p14:creationId xmlns:p14="http://schemas.microsoft.com/office/powerpoint/2010/main" val="207851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1D43B-47A3-2077-2368-5A849A44A344}"/>
              </a:ext>
            </a:extLst>
          </p:cNvPr>
          <p:cNvSpPr>
            <a:spLocks noGrp="1"/>
          </p:cNvSpPr>
          <p:nvPr>
            <p:ph type="title"/>
          </p:nvPr>
        </p:nvSpPr>
        <p:spPr/>
        <p:txBody>
          <a:bodyPr/>
          <a:lstStyle/>
          <a:p>
            <a:r>
              <a:rPr lang="en-US" dirty="0" err="1"/>
              <a:t>Juridische</a:t>
            </a:r>
            <a:r>
              <a:rPr lang="en-US" dirty="0"/>
              <a:t> </a:t>
            </a:r>
            <a:r>
              <a:rPr lang="en-US" dirty="0" err="1"/>
              <a:t>mijlpaal</a:t>
            </a:r>
            <a:r>
              <a:rPr lang="en-US" dirty="0"/>
              <a:t> 6</a:t>
            </a:r>
            <a:endParaRPr lang="nl-NL" dirty="0"/>
          </a:p>
        </p:txBody>
      </p:sp>
      <p:sp>
        <p:nvSpPr>
          <p:cNvPr id="3" name="Tijdelijke aanduiding voor inhoud 2">
            <a:extLst>
              <a:ext uri="{FF2B5EF4-FFF2-40B4-BE49-F238E27FC236}">
                <a16:creationId xmlns:a16="http://schemas.microsoft.com/office/drawing/2014/main" id="{72A9D3CD-51D8-3B69-397B-D43DE72A67A0}"/>
              </a:ext>
            </a:extLst>
          </p:cNvPr>
          <p:cNvSpPr>
            <a:spLocks noGrp="1"/>
          </p:cNvSpPr>
          <p:nvPr>
            <p:ph idx="1"/>
          </p:nvPr>
        </p:nvSpPr>
        <p:spPr/>
        <p:txBody>
          <a:bodyPr/>
          <a:lstStyle/>
          <a:p>
            <a:r>
              <a:rPr lang="en-US" dirty="0" err="1"/>
              <a:t>Uitbreiding</a:t>
            </a:r>
            <a:r>
              <a:rPr lang="en-US" dirty="0"/>
              <a:t> </a:t>
            </a:r>
            <a:r>
              <a:rPr lang="en-US" dirty="0" err="1"/>
              <a:t>juridische</a:t>
            </a:r>
            <a:r>
              <a:rPr lang="en-US" dirty="0"/>
              <a:t> </a:t>
            </a:r>
            <a:r>
              <a:rPr lang="en-US" dirty="0" err="1"/>
              <a:t>rol</a:t>
            </a:r>
            <a:r>
              <a:rPr lang="en-US" dirty="0"/>
              <a:t> OR</a:t>
            </a:r>
          </a:p>
          <a:p>
            <a:endParaRPr lang="en-US" dirty="0"/>
          </a:p>
          <a:p>
            <a:r>
              <a:rPr lang="en-US" dirty="0" err="1"/>
              <a:t>Toenemende</a:t>
            </a:r>
            <a:r>
              <a:rPr lang="en-US" dirty="0"/>
              <a:t> </a:t>
            </a:r>
            <a:r>
              <a:rPr lang="en-US" dirty="0" err="1"/>
              <a:t>rol</a:t>
            </a:r>
            <a:r>
              <a:rPr lang="en-US" dirty="0"/>
              <a:t> OR in </a:t>
            </a:r>
            <a:r>
              <a:rPr lang="en-US" dirty="0" err="1">
                <a:solidFill>
                  <a:schemeClr val="accent3">
                    <a:lumMod val="75000"/>
                  </a:schemeClr>
                </a:solidFill>
              </a:rPr>
              <a:t>andere</a:t>
            </a:r>
            <a:r>
              <a:rPr lang="en-US" dirty="0">
                <a:solidFill>
                  <a:schemeClr val="accent3">
                    <a:lumMod val="75000"/>
                  </a:schemeClr>
                </a:solidFill>
              </a:rPr>
              <a:t> </a:t>
            </a:r>
            <a:r>
              <a:rPr lang="en-US" dirty="0" err="1">
                <a:solidFill>
                  <a:schemeClr val="accent3">
                    <a:lumMod val="75000"/>
                  </a:schemeClr>
                </a:solidFill>
              </a:rPr>
              <a:t>wetgeving</a:t>
            </a:r>
            <a:r>
              <a:rPr lang="en-US" dirty="0">
                <a:solidFill>
                  <a:schemeClr val="accent3">
                    <a:lumMod val="75000"/>
                  </a:schemeClr>
                </a:solidFill>
              </a:rPr>
              <a:t> </a:t>
            </a:r>
            <a:r>
              <a:rPr lang="en-US" dirty="0"/>
              <a:t>dan WOR</a:t>
            </a:r>
          </a:p>
          <a:p>
            <a:endParaRPr lang="en-US" dirty="0"/>
          </a:p>
          <a:p>
            <a:r>
              <a:rPr lang="en-US" dirty="0" err="1"/>
              <a:t>Toename</a:t>
            </a:r>
            <a:r>
              <a:rPr lang="en-US" dirty="0"/>
              <a:t> van </a:t>
            </a:r>
            <a:r>
              <a:rPr lang="en-US" dirty="0" err="1">
                <a:solidFill>
                  <a:schemeClr val="accent3">
                    <a:lumMod val="75000"/>
                  </a:schemeClr>
                </a:solidFill>
              </a:rPr>
              <a:t>enquêterecht</a:t>
            </a:r>
            <a:r>
              <a:rPr lang="en-US" dirty="0"/>
              <a:t> </a:t>
            </a:r>
            <a:r>
              <a:rPr lang="en-US" dirty="0" err="1"/>
              <a:t>voor</a:t>
            </a:r>
            <a:r>
              <a:rPr lang="en-US" dirty="0"/>
              <a:t> </a:t>
            </a:r>
            <a:r>
              <a:rPr lang="en-US" dirty="0" err="1"/>
              <a:t>ondernemingsraden</a:t>
            </a:r>
            <a:r>
              <a:rPr lang="en-US" dirty="0"/>
              <a:t>:</a:t>
            </a:r>
          </a:p>
          <a:p>
            <a:pPr lvl="1"/>
            <a:r>
              <a:rPr lang="en-US" dirty="0"/>
              <a:t>		-</a:t>
            </a:r>
            <a:r>
              <a:rPr lang="en-US" dirty="0" err="1"/>
              <a:t>als</a:t>
            </a:r>
            <a:r>
              <a:rPr lang="en-US" dirty="0"/>
              <a:t> ‘</a:t>
            </a:r>
            <a:r>
              <a:rPr lang="en-US" dirty="0" err="1"/>
              <a:t>belanghebbende</a:t>
            </a:r>
            <a:r>
              <a:rPr lang="en-US" dirty="0"/>
              <a:t>’</a:t>
            </a:r>
          </a:p>
          <a:p>
            <a:pPr lvl="1"/>
            <a:r>
              <a:rPr lang="en-US" dirty="0"/>
              <a:t>		-</a:t>
            </a:r>
            <a:r>
              <a:rPr lang="en-US" dirty="0" err="1"/>
              <a:t>als</a:t>
            </a:r>
            <a:r>
              <a:rPr lang="en-US" dirty="0"/>
              <a:t> </a:t>
            </a:r>
            <a:r>
              <a:rPr lang="en-US" dirty="0" err="1"/>
              <a:t>toegekende</a:t>
            </a:r>
            <a:r>
              <a:rPr lang="en-US" dirty="0"/>
              <a:t> extra </a:t>
            </a:r>
            <a:r>
              <a:rPr lang="en-US" dirty="0" err="1"/>
              <a:t>bevoegdheid</a:t>
            </a:r>
            <a:endParaRPr lang="en-US" dirty="0"/>
          </a:p>
          <a:p>
            <a:endParaRPr lang="en-US" dirty="0"/>
          </a:p>
          <a:p>
            <a:endParaRPr lang="nl-NL" dirty="0"/>
          </a:p>
        </p:txBody>
      </p:sp>
    </p:spTree>
    <p:extLst>
      <p:ext uri="{BB962C8B-B14F-4D97-AF65-F5344CB8AC3E}">
        <p14:creationId xmlns:p14="http://schemas.microsoft.com/office/powerpoint/2010/main" val="18798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6AE7C-A239-C205-3B7B-7B654432E10A}"/>
              </a:ext>
            </a:extLst>
          </p:cNvPr>
          <p:cNvSpPr>
            <a:spLocks noGrp="1"/>
          </p:cNvSpPr>
          <p:nvPr>
            <p:ph type="title"/>
          </p:nvPr>
        </p:nvSpPr>
        <p:spPr/>
        <p:txBody>
          <a:bodyPr/>
          <a:lstStyle/>
          <a:p>
            <a:r>
              <a:rPr lang="en-US" dirty="0" err="1"/>
              <a:t>Juridisch</a:t>
            </a:r>
            <a:r>
              <a:rPr lang="en-US" dirty="0"/>
              <a:t> </a:t>
            </a:r>
            <a:r>
              <a:rPr lang="en-US" dirty="0" err="1"/>
              <a:t>mijlpaal</a:t>
            </a:r>
            <a:r>
              <a:rPr lang="en-US" dirty="0"/>
              <a:t> 6</a:t>
            </a:r>
            <a:endParaRPr lang="nl-NL" dirty="0"/>
          </a:p>
        </p:txBody>
      </p:sp>
      <p:sp>
        <p:nvSpPr>
          <p:cNvPr id="3" name="Tijdelijke aanduiding voor inhoud 2">
            <a:extLst>
              <a:ext uri="{FF2B5EF4-FFF2-40B4-BE49-F238E27FC236}">
                <a16:creationId xmlns:a16="http://schemas.microsoft.com/office/drawing/2014/main" id="{9A4D7D88-F1EC-D883-1387-B87F7E68AE5E}"/>
              </a:ext>
            </a:extLst>
          </p:cNvPr>
          <p:cNvSpPr>
            <a:spLocks noGrp="1"/>
          </p:cNvSpPr>
          <p:nvPr>
            <p:ph idx="1"/>
          </p:nvPr>
        </p:nvSpPr>
        <p:spPr/>
        <p:txBody>
          <a:bodyPr/>
          <a:lstStyle/>
          <a:p>
            <a:r>
              <a:rPr lang="en-US" dirty="0"/>
              <a:t>Rol OR in </a:t>
            </a:r>
            <a:r>
              <a:rPr lang="en-US" dirty="0" err="1"/>
              <a:t>kader</a:t>
            </a:r>
            <a:r>
              <a:rPr lang="en-US" dirty="0"/>
              <a:t> </a:t>
            </a:r>
            <a:r>
              <a:rPr lang="en-US" dirty="0" err="1">
                <a:solidFill>
                  <a:schemeClr val="accent3">
                    <a:lumMod val="75000"/>
                  </a:schemeClr>
                </a:solidFill>
              </a:rPr>
              <a:t>structuurregeling</a:t>
            </a:r>
            <a:r>
              <a:rPr lang="en-US" dirty="0">
                <a:solidFill>
                  <a:schemeClr val="accent3">
                    <a:lumMod val="75000"/>
                  </a:schemeClr>
                </a:solidFill>
              </a:rPr>
              <a:t> </a:t>
            </a:r>
            <a:r>
              <a:rPr lang="en-US" dirty="0" err="1"/>
              <a:t>bij</a:t>
            </a:r>
            <a:r>
              <a:rPr lang="en-US" dirty="0"/>
              <a:t> </a:t>
            </a:r>
            <a:r>
              <a:rPr lang="en-US" dirty="0" err="1"/>
              <a:t>samenstelling</a:t>
            </a:r>
            <a:r>
              <a:rPr lang="en-US" dirty="0"/>
              <a:t> Raad van </a:t>
            </a:r>
            <a:r>
              <a:rPr lang="en-US" dirty="0" err="1"/>
              <a:t>Commissarissen</a:t>
            </a:r>
            <a:endParaRPr lang="en-US" dirty="0"/>
          </a:p>
          <a:p>
            <a:endParaRPr lang="en-US" dirty="0"/>
          </a:p>
          <a:p>
            <a:r>
              <a:rPr lang="en-US" dirty="0" err="1"/>
              <a:t>Verschil</a:t>
            </a:r>
            <a:r>
              <a:rPr lang="en-US" dirty="0"/>
              <a:t> </a:t>
            </a:r>
            <a:r>
              <a:rPr lang="en-US" dirty="0" err="1"/>
              <a:t>tussen</a:t>
            </a:r>
            <a:r>
              <a:rPr lang="en-US" dirty="0"/>
              <a:t> </a:t>
            </a:r>
            <a:r>
              <a:rPr lang="en-US" dirty="0" err="1"/>
              <a:t>theorie</a:t>
            </a:r>
            <a:r>
              <a:rPr lang="en-US" dirty="0"/>
              <a:t> </a:t>
            </a:r>
            <a:r>
              <a:rPr lang="en-US" dirty="0" err="1"/>
              <a:t>en</a:t>
            </a:r>
            <a:r>
              <a:rPr lang="en-US" dirty="0"/>
              <a:t> </a:t>
            </a:r>
            <a:r>
              <a:rPr lang="en-US" dirty="0" err="1"/>
              <a:t>praktijk</a:t>
            </a:r>
            <a:endParaRPr lang="en-US" dirty="0"/>
          </a:p>
          <a:p>
            <a:endParaRPr lang="en-US" dirty="0"/>
          </a:p>
          <a:p>
            <a:pPr marL="360000" indent="0">
              <a:buNone/>
            </a:pPr>
            <a:r>
              <a:rPr lang="en-US" dirty="0"/>
              <a:t>		-OK 1 </a:t>
            </a:r>
            <a:r>
              <a:rPr lang="en-US" dirty="0" err="1"/>
              <a:t>juli</a:t>
            </a:r>
            <a:r>
              <a:rPr lang="en-US" dirty="0"/>
              <a:t> 2016, 						ECLI:NL:GHAMS:2016:2766 (Thomas 		Cook)</a:t>
            </a:r>
          </a:p>
          <a:p>
            <a:endParaRPr lang="en-US" dirty="0"/>
          </a:p>
          <a:p>
            <a:endParaRPr lang="nl-NL" dirty="0"/>
          </a:p>
        </p:txBody>
      </p:sp>
    </p:spTree>
    <p:extLst>
      <p:ext uri="{BB962C8B-B14F-4D97-AF65-F5344CB8AC3E}">
        <p14:creationId xmlns:p14="http://schemas.microsoft.com/office/powerpoint/2010/main" val="238505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2D0AB-F6D5-90E8-8254-0061D2660B36}"/>
              </a:ext>
            </a:extLst>
          </p:cNvPr>
          <p:cNvSpPr>
            <a:spLocks noGrp="1"/>
          </p:cNvSpPr>
          <p:nvPr>
            <p:ph type="title"/>
          </p:nvPr>
        </p:nvSpPr>
        <p:spPr/>
        <p:txBody>
          <a:bodyPr/>
          <a:lstStyle/>
          <a:p>
            <a:r>
              <a:rPr lang="en-US" dirty="0" err="1"/>
              <a:t>Juridische</a:t>
            </a:r>
            <a:r>
              <a:rPr lang="en-US" dirty="0"/>
              <a:t> </a:t>
            </a:r>
            <a:r>
              <a:rPr lang="en-US" dirty="0" err="1"/>
              <a:t>mijlpaal</a:t>
            </a:r>
            <a:r>
              <a:rPr lang="en-US" dirty="0"/>
              <a:t> 6</a:t>
            </a:r>
            <a:endParaRPr lang="nl-NL" dirty="0"/>
          </a:p>
        </p:txBody>
      </p:sp>
      <p:sp>
        <p:nvSpPr>
          <p:cNvPr id="3" name="Tijdelijke aanduiding voor inhoud 2">
            <a:extLst>
              <a:ext uri="{FF2B5EF4-FFF2-40B4-BE49-F238E27FC236}">
                <a16:creationId xmlns:a16="http://schemas.microsoft.com/office/drawing/2014/main" id="{825BD71F-3587-31B4-DC2C-D786E960357F}"/>
              </a:ext>
            </a:extLst>
          </p:cNvPr>
          <p:cNvSpPr>
            <a:spLocks noGrp="1"/>
          </p:cNvSpPr>
          <p:nvPr>
            <p:ph idx="1"/>
          </p:nvPr>
        </p:nvSpPr>
        <p:spPr/>
        <p:txBody>
          <a:bodyPr>
            <a:normAutofit fontScale="55000" lnSpcReduction="20000"/>
          </a:bodyPr>
          <a:lstStyle/>
          <a:p>
            <a:r>
              <a:rPr lang="en-US" dirty="0"/>
              <a:t>De </a:t>
            </a:r>
            <a:r>
              <a:rPr lang="en-US" dirty="0" err="1"/>
              <a:t>zorgtaak</a:t>
            </a:r>
            <a:r>
              <a:rPr lang="en-US" dirty="0"/>
              <a:t> van art. 28 WOR. </a:t>
            </a:r>
            <a:r>
              <a:rPr lang="en-US" dirty="0" err="1"/>
              <a:t>Ktr</a:t>
            </a:r>
            <a:r>
              <a:rPr lang="en-US" dirty="0"/>
              <a:t>. Utrecht 30 </a:t>
            </a:r>
            <a:r>
              <a:rPr lang="en-US" dirty="0" err="1"/>
              <a:t>mei</a:t>
            </a:r>
            <a:r>
              <a:rPr lang="en-US" dirty="0"/>
              <a:t> 2023, ECLI:NL:RBMNE:2023:2732 (Rijkswaterstaat)</a:t>
            </a:r>
          </a:p>
          <a:p>
            <a:endParaRPr lang="en-US" i="1" dirty="0"/>
          </a:p>
          <a:p>
            <a:r>
              <a:rPr lang="nl-NL" i="1" dirty="0"/>
              <a:t>‘Daaraan </a:t>
            </a:r>
            <a:r>
              <a:rPr lang="nl-NL" dirty="0"/>
              <a:t>(=wetsgeschiedenis</a:t>
            </a:r>
            <a:r>
              <a:rPr lang="nl-NL" i="1" dirty="0"/>
              <a:t>) komt naar het oordeel van de kantonrechter evenwel geen doorslaggevende betekenis toe, allereerst omdat deze dateert van een halve eeuw geleden en de rechtsontwikkeling sindsdien niet stil heeft gestaan. Zo is de ondernemingsraad bijvoorbeeld (ook al heeft hij geen rechtspersoonlijkheid) als eiser in kort geding toegelaten, is de figuur van de ondernemingsovereenkomst (artikel 32 lid 2 WOR) geïntroduceerd en wordt – meer in het algemeen – de behoefte gevoeld om gelijksoortige belangen bij voorkeur middels een collectieve rechtsvordering te beschermen. Dat heeft proceseconomische voordelen, maar maakt ook dat het niet aan individuen hoeft te worden overgelaten om een procedure bij de rechter te beginnen, waar zij daarvoor vaak de kennis of middelen missen of dat – zoals hier: jegens hun werkgever – liever niet doen. Het ligt daarom voor de hand om aan te nemen dat de ondernemingsraad in rechte kan optreden waar dat voor een doelmatige vervulling van zijn taak wenselijk is, en om die taak bij de naleving van de in artikel 28 lid 1 WOR genoemde voorschriften niet zo beperkt op te vatten als Rijkswaterstaat voorstaat.’</a:t>
            </a:r>
          </a:p>
        </p:txBody>
      </p:sp>
    </p:spTree>
    <p:extLst>
      <p:ext uri="{BB962C8B-B14F-4D97-AF65-F5344CB8AC3E}">
        <p14:creationId xmlns:p14="http://schemas.microsoft.com/office/powerpoint/2010/main" val="410319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3B8ED-308E-233F-C838-05E2E0D6EB87}"/>
              </a:ext>
            </a:extLst>
          </p:cNvPr>
          <p:cNvSpPr>
            <a:spLocks noGrp="1"/>
          </p:cNvSpPr>
          <p:nvPr>
            <p:ph type="title"/>
          </p:nvPr>
        </p:nvSpPr>
        <p:spPr/>
        <p:txBody>
          <a:bodyPr/>
          <a:lstStyle/>
          <a:p>
            <a:r>
              <a:rPr lang="en-US" dirty="0" err="1"/>
              <a:t>Juridische</a:t>
            </a:r>
            <a:r>
              <a:rPr lang="en-US" dirty="0"/>
              <a:t> </a:t>
            </a:r>
            <a:r>
              <a:rPr lang="en-US" dirty="0" err="1"/>
              <a:t>mijlpaal</a:t>
            </a:r>
            <a:r>
              <a:rPr lang="en-US" dirty="0"/>
              <a:t> 7</a:t>
            </a:r>
            <a:endParaRPr lang="nl-NL" dirty="0"/>
          </a:p>
        </p:txBody>
      </p:sp>
      <p:sp>
        <p:nvSpPr>
          <p:cNvPr id="3" name="Tijdelijke aanduiding voor inhoud 2">
            <a:extLst>
              <a:ext uri="{FF2B5EF4-FFF2-40B4-BE49-F238E27FC236}">
                <a16:creationId xmlns:a16="http://schemas.microsoft.com/office/drawing/2014/main" id="{7F39BB76-12CF-48A0-C877-E28F6E0E7D57}"/>
              </a:ext>
            </a:extLst>
          </p:cNvPr>
          <p:cNvSpPr>
            <a:spLocks noGrp="1"/>
          </p:cNvSpPr>
          <p:nvPr>
            <p:ph idx="1"/>
          </p:nvPr>
        </p:nvSpPr>
        <p:spPr/>
        <p:txBody>
          <a:bodyPr/>
          <a:lstStyle/>
          <a:p>
            <a:r>
              <a:rPr lang="en-US" dirty="0"/>
              <a:t>(</a:t>
            </a:r>
            <a:r>
              <a:rPr lang="en-US" dirty="0" err="1"/>
              <a:t>Preventieve</a:t>
            </a:r>
            <a:r>
              <a:rPr lang="en-US" dirty="0"/>
              <a:t>) </a:t>
            </a:r>
            <a:r>
              <a:rPr lang="en-US" dirty="0" err="1"/>
              <a:t>werking</a:t>
            </a:r>
            <a:r>
              <a:rPr lang="en-US" dirty="0"/>
              <a:t> procedures</a:t>
            </a:r>
          </a:p>
          <a:p>
            <a:endParaRPr lang="en-US" dirty="0"/>
          </a:p>
          <a:p>
            <a:endParaRPr lang="en-US" dirty="0"/>
          </a:p>
          <a:p>
            <a:r>
              <a:rPr lang="en-US" dirty="0" err="1"/>
              <a:t>Aantal</a:t>
            </a:r>
            <a:r>
              <a:rPr lang="en-US" dirty="0"/>
              <a:t> </a:t>
            </a:r>
            <a:r>
              <a:rPr lang="en-US" dirty="0" err="1"/>
              <a:t>OR’en</a:t>
            </a:r>
            <a:r>
              <a:rPr lang="en-US" dirty="0"/>
              <a:t>   x </a:t>
            </a:r>
          </a:p>
          <a:p>
            <a:r>
              <a:rPr lang="en-US" dirty="0" err="1"/>
              <a:t>aantal</a:t>
            </a:r>
            <a:r>
              <a:rPr lang="en-US" dirty="0"/>
              <a:t> </a:t>
            </a:r>
            <a:r>
              <a:rPr lang="en-US" dirty="0" err="1"/>
              <a:t>adviesaanvragen</a:t>
            </a:r>
            <a:r>
              <a:rPr lang="en-US" dirty="0"/>
              <a:t> per </a:t>
            </a:r>
            <a:r>
              <a:rPr lang="en-US" dirty="0" err="1"/>
              <a:t>jaar</a:t>
            </a:r>
            <a:endParaRPr lang="en-US" dirty="0"/>
          </a:p>
          <a:p>
            <a:endParaRPr lang="en-US" dirty="0"/>
          </a:p>
          <a:p>
            <a:r>
              <a:rPr lang="en-US" dirty="0"/>
              <a:t>=</a:t>
            </a:r>
            <a:r>
              <a:rPr lang="en-US" dirty="0" err="1"/>
              <a:t>aantal</a:t>
            </a:r>
            <a:r>
              <a:rPr lang="en-US" dirty="0"/>
              <a:t> </a:t>
            </a:r>
            <a:r>
              <a:rPr lang="en-US" dirty="0" err="1"/>
              <a:t>besluiten</a:t>
            </a:r>
            <a:r>
              <a:rPr lang="en-US" dirty="0"/>
              <a:t> per </a:t>
            </a:r>
            <a:r>
              <a:rPr lang="en-US" dirty="0" err="1"/>
              <a:t>jaar</a:t>
            </a:r>
            <a:r>
              <a:rPr lang="en-US" dirty="0"/>
              <a:t> die </a:t>
            </a:r>
            <a:r>
              <a:rPr lang="en-US" dirty="0" err="1"/>
              <a:t>aan</a:t>
            </a:r>
            <a:r>
              <a:rPr lang="en-US" dirty="0"/>
              <a:t> OK </a:t>
            </a:r>
            <a:r>
              <a:rPr lang="en-US" dirty="0" err="1"/>
              <a:t>kunnen</a:t>
            </a:r>
            <a:r>
              <a:rPr lang="en-US" dirty="0"/>
              <a:t> </a:t>
            </a:r>
            <a:r>
              <a:rPr lang="en-US" dirty="0" err="1"/>
              <a:t>worden</a:t>
            </a:r>
            <a:r>
              <a:rPr lang="en-US" dirty="0"/>
              <a:t> </a:t>
            </a:r>
            <a:r>
              <a:rPr lang="en-US" dirty="0" err="1"/>
              <a:t>voorgelegd</a:t>
            </a:r>
            <a:endParaRPr lang="en-US" dirty="0"/>
          </a:p>
          <a:p>
            <a:endParaRPr lang="en-US" dirty="0"/>
          </a:p>
          <a:p>
            <a:endParaRPr lang="nl-NL" dirty="0"/>
          </a:p>
        </p:txBody>
      </p:sp>
    </p:spTree>
    <p:extLst>
      <p:ext uri="{BB962C8B-B14F-4D97-AF65-F5344CB8AC3E}">
        <p14:creationId xmlns:p14="http://schemas.microsoft.com/office/powerpoint/2010/main" val="168467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5F656-E579-4BBA-8DDF-F5FED35D3067}"/>
              </a:ext>
            </a:extLst>
          </p:cNvPr>
          <p:cNvSpPr>
            <a:spLocks noGrp="1"/>
          </p:cNvSpPr>
          <p:nvPr>
            <p:ph type="title"/>
          </p:nvPr>
        </p:nvSpPr>
        <p:spPr/>
        <p:txBody>
          <a:bodyPr/>
          <a:lstStyle/>
          <a:p>
            <a:r>
              <a:rPr lang="nl-NL" dirty="0"/>
              <a:t>Adviesrecht: aantal beschikkingen OK</a:t>
            </a:r>
          </a:p>
        </p:txBody>
      </p:sp>
      <p:graphicFrame>
        <p:nvGraphicFramePr>
          <p:cNvPr id="4" name="Tabel 4">
            <a:extLst>
              <a:ext uri="{FF2B5EF4-FFF2-40B4-BE49-F238E27FC236}">
                <a16:creationId xmlns:a16="http://schemas.microsoft.com/office/drawing/2014/main" id="{FE55D7D0-8C31-499B-8623-3B8FB0F894FC}"/>
              </a:ext>
            </a:extLst>
          </p:cNvPr>
          <p:cNvGraphicFramePr>
            <a:graphicFrameLocks noGrp="1"/>
          </p:cNvGraphicFramePr>
          <p:nvPr>
            <p:ph idx="1"/>
          </p:nvPr>
        </p:nvGraphicFramePr>
        <p:xfrm>
          <a:off x="395536" y="1628800"/>
          <a:ext cx="8352927" cy="3456384"/>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237286018"/>
                    </a:ext>
                  </a:extLst>
                </a:gridCol>
                <a:gridCol w="1152128">
                  <a:extLst>
                    <a:ext uri="{9D8B030D-6E8A-4147-A177-3AD203B41FA5}">
                      <a16:colId xmlns:a16="http://schemas.microsoft.com/office/drawing/2014/main" val="2540367967"/>
                    </a:ext>
                  </a:extLst>
                </a:gridCol>
                <a:gridCol w="1080120">
                  <a:extLst>
                    <a:ext uri="{9D8B030D-6E8A-4147-A177-3AD203B41FA5}">
                      <a16:colId xmlns:a16="http://schemas.microsoft.com/office/drawing/2014/main" val="410800505"/>
                    </a:ext>
                  </a:extLst>
                </a:gridCol>
                <a:gridCol w="1152128">
                  <a:extLst>
                    <a:ext uri="{9D8B030D-6E8A-4147-A177-3AD203B41FA5}">
                      <a16:colId xmlns:a16="http://schemas.microsoft.com/office/drawing/2014/main" val="2649964003"/>
                    </a:ext>
                  </a:extLst>
                </a:gridCol>
                <a:gridCol w="1296144">
                  <a:extLst>
                    <a:ext uri="{9D8B030D-6E8A-4147-A177-3AD203B41FA5}">
                      <a16:colId xmlns:a16="http://schemas.microsoft.com/office/drawing/2014/main" val="753364024"/>
                    </a:ext>
                  </a:extLst>
                </a:gridCol>
                <a:gridCol w="1440160">
                  <a:extLst>
                    <a:ext uri="{9D8B030D-6E8A-4147-A177-3AD203B41FA5}">
                      <a16:colId xmlns:a16="http://schemas.microsoft.com/office/drawing/2014/main" val="2739534999"/>
                    </a:ext>
                  </a:extLst>
                </a:gridCol>
                <a:gridCol w="1224135">
                  <a:extLst>
                    <a:ext uri="{9D8B030D-6E8A-4147-A177-3AD203B41FA5}">
                      <a16:colId xmlns:a16="http://schemas.microsoft.com/office/drawing/2014/main" val="363568513"/>
                    </a:ext>
                  </a:extLst>
                </a:gridCol>
              </a:tblGrid>
              <a:tr h="1728192">
                <a:tc>
                  <a:txBody>
                    <a:bodyPr/>
                    <a:lstStyle/>
                    <a:p>
                      <a:r>
                        <a:rPr lang="nl-NL" sz="2000" dirty="0">
                          <a:solidFill>
                            <a:schemeClr val="tx1"/>
                          </a:solidFill>
                        </a:rPr>
                        <a:t>Onderzoek 2018</a:t>
                      </a:r>
                    </a:p>
                  </a:txBody>
                  <a:tcPr/>
                </a:tc>
                <a:tc>
                  <a:txBody>
                    <a:bodyPr/>
                    <a:lstStyle/>
                    <a:p>
                      <a:r>
                        <a:rPr lang="nl-NL" sz="2000" dirty="0">
                          <a:solidFill>
                            <a:schemeClr val="tx1"/>
                          </a:solidFill>
                        </a:rPr>
                        <a:t>2019</a:t>
                      </a:r>
                    </a:p>
                  </a:txBody>
                  <a:tcPr/>
                </a:tc>
                <a:tc>
                  <a:txBody>
                    <a:bodyPr/>
                    <a:lstStyle/>
                    <a:p>
                      <a:r>
                        <a:rPr lang="nl-NL" sz="2000" dirty="0">
                          <a:solidFill>
                            <a:schemeClr val="tx1"/>
                          </a:solidFill>
                        </a:rPr>
                        <a:t>2020</a:t>
                      </a:r>
                    </a:p>
                  </a:txBody>
                  <a:tcPr/>
                </a:tc>
                <a:tc>
                  <a:txBody>
                    <a:bodyPr/>
                    <a:lstStyle/>
                    <a:p>
                      <a:r>
                        <a:rPr lang="nl-NL" sz="2000" dirty="0">
                          <a:solidFill>
                            <a:schemeClr val="tx1"/>
                          </a:solidFill>
                        </a:rPr>
                        <a:t>2021</a:t>
                      </a:r>
                    </a:p>
                  </a:txBody>
                  <a:tcPr/>
                </a:tc>
                <a:tc>
                  <a:txBody>
                    <a:bodyPr/>
                    <a:lstStyle/>
                    <a:p>
                      <a:r>
                        <a:rPr lang="nl-NL" sz="2000" dirty="0">
                          <a:solidFill>
                            <a:schemeClr val="tx1"/>
                          </a:solidFill>
                        </a:rPr>
                        <a:t>2022</a:t>
                      </a:r>
                    </a:p>
                  </a:txBody>
                  <a:tcPr/>
                </a:tc>
                <a:tc>
                  <a:txBody>
                    <a:bodyPr/>
                    <a:lstStyle/>
                    <a:p>
                      <a:r>
                        <a:rPr lang="nl-NL" sz="2000" dirty="0">
                          <a:solidFill>
                            <a:schemeClr val="tx1"/>
                          </a:solidFill>
                        </a:rPr>
                        <a:t>2023</a:t>
                      </a:r>
                    </a:p>
                  </a:txBody>
                  <a:tcPr/>
                </a:tc>
                <a:tc>
                  <a:txBody>
                    <a:bodyPr/>
                    <a:lstStyle/>
                    <a:p>
                      <a:r>
                        <a:rPr lang="nl-NL" sz="2000" dirty="0">
                          <a:solidFill>
                            <a:schemeClr val="tx1"/>
                          </a:solidFill>
                        </a:rPr>
                        <a:t>2024</a:t>
                      </a:r>
                    </a:p>
                  </a:txBody>
                  <a:tcPr/>
                </a:tc>
                <a:extLst>
                  <a:ext uri="{0D108BD9-81ED-4DB2-BD59-A6C34878D82A}">
                    <a16:rowId xmlns:a16="http://schemas.microsoft.com/office/drawing/2014/main" val="289212998"/>
                  </a:ext>
                </a:extLst>
              </a:tr>
              <a:tr h="1728192">
                <a:tc>
                  <a:txBody>
                    <a:bodyPr/>
                    <a:lstStyle/>
                    <a:p>
                      <a:endParaRPr lang="nl-NL" sz="2800" dirty="0"/>
                    </a:p>
                    <a:p>
                      <a:r>
                        <a:rPr lang="nl-NL" sz="2800" dirty="0"/>
                        <a:t> </a:t>
                      </a:r>
                    </a:p>
                    <a:p>
                      <a:r>
                        <a:rPr lang="nl-NL" sz="2800" dirty="0"/>
                        <a:t> </a:t>
                      </a:r>
                      <a:r>
                        <a:rPr lang="nl-NL" sz="2800" dirty="0">
                          <a:solidFill>
                            <a:srgbClr val="FF0000"/>
                          </a:solidFill>
                        </a:rPr>
                        <a:t>13,3</a:t>
                      </a:r>
                    </a:p>
                  </a:txBody>
                  <a:tcPr/>
                </a:tc>
                <a:tc>
                  <a:txBody>
                    <a:bodyPr/>
                    <a:lstStyle/>
                    <a:p>
                      <a:endParaRPr lang="nl-NL" sz="2800" dirty="0"/>
                    </a:p>
                    <a:p>
                      <a:endParaRPr lang="nl-NL" sz="2800" dirty="0"/>
                    </a:p>
                    <a:p>
                      <a:r>
                        <a:rPr lang="nl-NL" sz="2800" dirty="0"/>
                        <a:t>6</a:t>
                      </a:r>
                    </a:p>
                  </a:txBody>
                  <a:tcPr/>
                </a:tc>
                <a:tc>
                  <a:txBody>
                    <a:bodyPr/>
                    <a:lstStyle/>
                    <a:p>
                      <a:endParaRPr lang="nl-NL" sz="2800" dirty="0"/>
                    </a:p>
                    <a:p>
                      <a:endParaRPr lang="nl-NL" sz="2800" dirty="0"/>
                    </a:p>
                    <a:p>
                      <a:r>
                        <a:rPr lang="nl-NL" sz="2800" dirty="0"/>
                        <a:t>6</a:t>
                      </a:r>
                    </a:p>
                  </a:txBody>
                  <a:tcPr/>
                </a:tc>
                <a:tc>
                  <a:txBody>
                    <a:bodyPr/>
                    <a:lstStyle/>
                    <a:p>
                      <a:endParaRPr lang="nl-NL" sz="2800" dirty="0"/>
                    </a:p>
                    <a:p>
                      <a:endParaRPr lang="nl-NL" sz="2800" dirty="0"/>
                    </a:p>
                    <a:p>
                      <a:r>
                        <a:rPr lang="nl-NL" sz="2800" dirty="0"/>
                        <a:t>8</a:t>
                      </a:r>
                    </a:p>
                  </a:txBody>
                  <a:tcPr/>
                </a:tc>
                <a:tc>
                  <a:txBody>
                    <a:bodyPr/>
                    <a:lstStyle/>
                    <a:p>
                      <a:endParaRPr lang="nl-NL" sz="2800" dirty="0"/>
                    </a:p>
                    <a:p>
                      <a:endParaRPr lang="nl-NL" sz="2800" dirty="0"/>
                    </a:p>
                    <a:p>
                      <a:r>
                        <a:rPr lang="nl-NL" sz="2800" dirty="0"/>
                        <a:t>5</a:t>
                      </a:r>
                    </a:p>
                  </a:txBody>
                  <a:tcPr/>
                </a:tc>
                <a:tc>
                  <a:txBody>
                    <a:bodyPr/>
                    <a:lstStyle/>
                    <a:p>
                      <a:endParaRPr lang="nl-NL" sz="2800" dirty="0">
                        <a:solidFill>
                          <a:schemeClr val="tx1"/>
                        </a:solidFill>
                      </a:endParaRPr>
                    </a:p>
                    <a:p>
                      <a:endParaRPr lang="nl-NL" sz="2800" dirty="0">
                        <a:solidFill>
                          <a:schemeClr val="tx1"/>
                        </a:solidFill>
                      </a:endParaRPr>
                    </a:p>
                    <a:p>
                      <a:r>
                        <a:rPr lang="nl-NL" sz="2800" dirty="0">
                          <a:solidFill>
                            <a:schemeClr val="tx1"/>
                          </a:solidFill>
                        </a:rPr>
                        <a:t>5</a:t>
                      </a:r>
                    </a:p>
                  </a:txBody>
                  <a:tcPr/>
                </a:tc>
                <a:tc>
                  <a:txBody>
                    <a:bodyPr/>
                    <a:lstStyle/>
                    <a:p>
                      <a:endParaRPr lang="nl-NL" sz="2800" dirty="0">
                        <a:solidFill>
                          <a:schemeClr val="tx1"/>
                        </a:solidFill>
                      </a:endParaRPr>
                    </a:p>
                    <a:p>
                      <a:endParaRPr lang="nl-NL" sz="2800" dirty="0">
                        <a:solidFill>
                          <a:schemeClr val="tx1"/>
                        </a:solidFill>
                      </a:endParaRPr>
                    </a:p>
                    <a:p>
                      <a:r>
                        <a:rPr lang="nl-NL" sz="2800" dirty="0">
                          <a:solidFill>
                            <a:schemeClr val="tx1"/>
                          </a:solidFill>
                        </a:rPr>
                        <a:t>6</a:t>
                      </a:r>
                    </a:p>
                  </a:txBody>
                  <a:tcPr/>
                </a:tc>
                <a:extLst>
                  <a:ext uri="{0D108BD9-81ED-4DB2-BD59-A6C34878D82A}">
                    <a16:rowId xmlns:a16="http://schemas.microsoft.com/office/drawing/2014/main" val="353623232"/>
                  </a:ext>
                </a:extLst>
              </a:tr>
            </a:tbl>
          </a:graphicData>
        </a:graphic>
      </p:graphicFrame>
    </p:spTree>
    <p:extLst>
      <p:ext uri="{BB962C8B-B14F-4D97-AF65-F5344CB8AC3E}">
        <p14:creationId xmlns:p14="http://schemas.microsoft.com/office/powerpoint/2010/main" val="348688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5F656-E579-4BBA-8DDF-F5FED35D3067}"/>
              </a:ext>
            </a:extLst>
          </p:cNvPr>
          <p:cNvSpPr>
            <a:spLocks noGrp="1"/>
          </p:cNvSpPr>
          <p:nvPr>
            <p:ph type="title"/>
          </p:nvPr>
        </p:nvSpPr>
        <p:spPr/>
        <p:txBody>
          <a:bodyPr/>
          <a:lstStyle/>
          <a:p>
            <a:r>
              <a:rPr lang="nl-NL" dirty="0"/>
              <a:t>OR Geheel  of gedeeltelijk in gelijk gesteld</a:t>
            </a:r>
          </a:p>
        </p:txBody>
      </p:sp>
      <p:graphicFrame>
        <p:nvGraphicFramePr>
          <p:cNvPr id="4" name="Tabel 4">
            <a:extLst>
              <a:ext uri="{FF2B5EF4-FFF2-40B4-BE49-F238E27FC236}">
                <a16:creationId xmlns:a16="http://schemas.microsoft.com/office/drawing/2014/main" id="{FE55D7D0-8C31-499B-8623-3B8FB0F894FC}"/>
              </a:ext>
            </a:extLst>
          </p:cNvPr>
          <p:cNvGraphicFramePr>
            <a:graphicFrameLocks noGrp="1"/>
          </p:cNvGraphicFramePr>
          <p:nvPr>
            <p:ph idx="1"/>
          </p:nvPr>
        </p:nvGraphicFramePr>
        <p:xfrm>
          <a:off x="251520" y="1628800"/>
          <a:ext cx="8352930" cy="3456384"/>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237286018"/>
                    </a:ext>
                  </a:extLst>
                </a:gridCol>
                <a:gridCol w="1296144">
                  <a:extLst>
                    <a:ext uri="{9D8B030D-6E8A-4147-A177-3AD203B41FA5}">
                      <a16:colId xmlns:a16="http://schemas.microsoft.com/office/drawing/2014/main" val="2540367967"/>
                    </a:ext>
                  </a:extLst>
                </a:gridCol>
                <a:gridCol w="1179594">
                  <a:extLst>
                    <a:ext uri="{9D8B030D-6E8A-4147-A177-3AD203B41FA5}">
                      <a16:colId xmlns:a16="http://schemas.microsoft.com/office/drawing/2014/main" val="410800505"/>
                    </a:ext>
                  </a:extLst>
                </a:gridCol>
                <a:gridCol w="1073254">
                  <a:extLst>
                    <a:ext uri="{9D8B030D-6E8A-4147-A177-3AD203B41FA5}">
                      <a16:colId xmlns:a16="http://schemas.microsoft.com/office/drawing/2014/main" val="2649964003"/>
                    </a:ext>
                  </a:extLst>
                </a:gridCol>
                <a:gridCol w="1073254">
                  <a:extLst>
                    <a:ext uri="{9D8B030D-6E8A-4147-A177-3AD203B41FA5}">
                      <a16:colId xmlns:a16="http://schemas.microsoft.com/office/drawing/2014/main" val="2361066752"/>
                    </a:ext>
                  </a:extLst>
                </a:gridCol>
                <a:gridCol w="1073254">
                  <a:extLst>
                    <a:ext uri="{9D8B030D-6E8A-4147-A177-3AD203B41FA5}">
                      <a16:colId xmlns:a16="http://schemas.microsoft.com/office/drawing/2014/main" val="3999000327"/>
                    </a:ext>
                  </a:extLst>
                </a:gridCol>
                <a:gridCol w="1073254">
                  <a:extLst>
                    <a:ext uri="{9D8B030D-6E8A-4147-A177-3AD203B41FA5}">
                      <a16:colId xmlns:a16="http://schemas.microsoft.com/office/drawing/2014/main" val="3721201136"/>
                    </a:ext>
                  </a:extLst>
                </a:gridCol>
              </a:tblGrid>
              <a:tr h="1728192">
                <a:tc>
                  <a:txBody>
                    <a:bodyPr/>
                    <a:lstStyle/>
                    <a:p>
                      <a:r>
                        <a:rPr lang="nl-NL" sz="2000" dirty="0">
                          <a:solidFill>
                            <a:schemeClr val="tx1"/>
                          </a:solidFill>
                        </a:rPr>
                        <a:t>Onderzoek </a:t>
                      </a:r>
                    </a:p>
                    <a:p>
                      <a:r>
                        <a:rPr lang="nl-NL" sz="2000" dirty="0">
                          <a:solidFill>
                            <a:schemeClr val="tx1"/>
                          </a:solidFill>
                        </a:rPr>
                        <a:t>2018</a:t>
                      </a:r>
                    </a:p>
                  </a:txBody>
                  <a:tcPr/>
                </a:tc>
                <a:tc>
                  <a:txBody>
                    <a:bodyPr/>
                    <a:lstStyle/>
                    <a:p>
                      <a:r>
                        <a:rPr lang="nl-NL" sz="2000" dirty="0">
                          <a:solidFill>
                            <a:schemeClr val="tx1"/>
                          </a:solidFill>
                        </a:rPr>
                        <a:t>2019</a:t>
                      </a:r>
                    </a:p>
                  </a:txBody>
                  <a:tcPr/>
                </a:tc>
                <a:tc>
                  <a:txBody>
                    <a:bodyPr/>
                    <a:lstStyle/>
                    <a:p>
                      <a:r>
                        <a:rPr lang="nl-NL" sz="2000" dirty="0">
                          <a:solidFill>
                            <a:schemeClr val="tx1"/>
                          </a:solidFill>
                        </a:rPr>
                        <a:t>2020</a:t>
                      </a:r>
                    </a:p>
                  </a:txBody>
                  <a:tcPr/>
                </a:tc>
                <a:tc>
                  <a:txBody>
                    <a:bodyPr/>
                    <a:lstStyle/>
                    <a:p>
                      <a:r>
                        <a:rPr lang="nl-NL" sz="2000" dirty="0">
                          <a:solidFill>
                            <a:schemeClr val="tx1"/>
                          </a:solidFill>
                        </a:rPr>
                        <a:t>2021</a:t>
                      </a:r>
                    </a:p>
                  </a:txBody>
                  <a:tcPr/>
                </a:tc>
                <a:tc>
                  <a:txBody>
                    <a:bodyPr/>
                    <a:lstStyle/>
                    <a:p>
                      <a:r>
                        <a:rPr lang="nl-NL" sz="2000" dirty="0">
                          <a:solidFill>
                            <a:schemeClr val="tx1"/>
                          </a:solidFill>
                        </a:rPr>
                        <a:t>2022</a:t>
                      </a:r>
                    </a:p>
                  </a:txBody>
                  <a:tcPr/>
                </a:tc>
                <a:tc>
                  <a:txBody>
                    <a:bodyPr/>
                    <a:lstStyle/>
                    <a:p>
                      <a:r>
                        <a:rPr lang="nl-NL" sz="2000" dirty="0">
                          <a:solidFill>
                            <a:schemeClr val="tx1"/>
                          </a:solidFill>
                        </a:rPr>
                        <a:t>2023</a:t>
                      </a:r>
                    </a:p>
                  </a:txBody>
                  <a:tcPr/>
                </a:tc>
                <a:tc>
                  <a:txBody>
                    <a:bodyPr/>
                    <a:lstStyle/>
                    <a:p>
                      <a:r>
                        <a:rPr lang="nl-NL" sz="2000" dirty="0">
                          <a:solidFill>
                            <a:schemeClr val="tx1"/>
                          </a:solidFill>
                        </a:rPr>
                        <a:t>2024</a:t>
                      </a:r>
                    </a:p>
                  </a:txBody>
                  <a:tcPr/>
                </a:tc>
                <a:extLst>
                  <a:ext uri="{0D108BD9-81ED-4DB2-BD59-A6C34878D82A}">
                    <a16:rowId xmlns:a16="http://schemas.microsoft.com/office/drawing/2014/main" val="289212998"/>
                  </a:ext>
                </a:extLst>
              </a:tr>
              <a:tr h="1728192">
                <a:tc>
                  <a:txBody>
                    <a:bodyPr/>
                    <a:lstStyle/>
                    <a:p>
                      <a:endParaRPr lang="nl-NL" sz="2800" dirty="0"/>
                    </a:p>
                    <a:p>
                      <a:r>
                        <a:rPr lang="nl-NL" sz="2800" dirty="0"/>
                        <a:t> </a:t>
                      </a:r>
                    </a:p>
                    <a:p>
                      <a:r>
                        <a:rPr lang="nl-NL" sz="2800" dirty="0"/>
                        <a:t> </a:t>
                      </a:r>
                      <a:r>
                        <a:rPr lang="nl-NL" sz="2800" dirty="0">
                          <a:solidFill>
                            <a:srgbClr val="FF0000"/>
                          </a:solidFill>
                        </a:rPr>
                        <a:t>43%</a:t>
                      </a:r>
                    </a:p>
                  </a:txBody>
                  <a:tcPr/>
                </a:tc>
                <a:tc>
                  <a:txBody>
                    <a:bodyPr/>
                    <a:lstStyle/>
                    <a:p>
                      <a:endParaRPr lang="nl-NL" sz="2800" dirty="0"/>
                    </a:p>
                    <a:p>
                      <a:endParaRPr lang="nl-NL" sz="2800" dirty="0"/>
                    </a:p>
                    <a:p>
                      <a:r>
                        <a:rPr lang="nl-NL" sz="2800" dirty="0"/>
                        <a:t>14%</a:t>
                      </a:r>
                    </a:p>
                  </a:txBody>
                  <a:tcPr/>
                </a:tc>
                <a:tc>
                  <a:txBody>
                    <a:bodyPr/>
                    <a:lstStyle/>
                    <a:p>
                      <a:endParaRPr lang="nl-NL" sz="2800" dirty="0"/>
                    </a:p>
                    <a:p>
                      <a:endParaRPr lang="nl-NL" sz="2800" dirty="0"/>
                    </a:p>
                    <a:p>
                      <a:r>
                        <a:rPr lang="nl-NL" sz="2800" dirty="0"/>
                        <a:t>17%</a:t>
                      </a:r>
                    </a:p>
                  </a:txBody>
                  <a:tcPr/>
                </a:tc>
                <a:tc>
                  <a:txBody>
                    <a:bodyPr/>
                    <a:lstStyle/>
                    <a:p>
                      <a:endParaRPr lang="nl-NL" sz="2800" dirty="0"/>
                    </a:p>
                    <a:p>
                      <a:endParaRPr lang="nl-NL" sz="2800" dirty="0"/>
                    </a:p>
                    <a:p>
                      <a:r>
                        <a:rPr lang="nl-NL" sz="2800" dirty="0"/>
                        <a:t>13%</a:t>
                      </a:r>
                    </a:p>
                  </a:txBody>
                  <a:tcPr/>
                </a:tc>
                <a:tc>
                  <a:txBody>
                    <a:bodyPr/>
                    <a:lstStyle/>
                    <a:p>
                      <a:endParaRPr lang="nl-NL" sz="2800" dirty="0"/>
                    </a:p>
                    <a:p>
                      <a:endParaRPr lang="nl-NL" sz="2800" dirty="0"/>
                    </a:p>
                    <a:p>
                      <a:r>
                        <a:rPr lang="nl-NL" sz="2800" dirty="0"/>
                        <a:t>0%</a:t>
                      </a:r>
                    </a:p>
                  </a:txBody>
                  <a:tcPr/>
                </a:tc>
                <a:tc>
                  <a:txBody>
                    <a:bodyPr/>
                    <a:lstStyle/>
                    <a:p>
                      <a:endParaRPr lang="nl-NL" sz="2800" dirty="0">
                        <a:solidFill>
                          <a:schemeClr val="tx1"/>
                        </a:solidFill>
                      </a:endParaRPr>
                    </a:p>
                    <a:p>
                      <a:endParaRPr lang="nl-NL" sz="2800" dirty="0">
                        <a:solidFill>
                          <a:schemeClr val="tx1"/>
                        </a:solidFill>
                      </a:endParaRPr>
                    </a:p>
                    <a:p>
                      <a:r>
                        <a:rPr lang="nl-NL" sz="2800" dirty="0">
                          <a:solidFill>
                            <a:schemeClr val="tx1"/>
                          </a:solidFill>
                        </a:rPr>
                        <a:t>60%</a:t>
                      </a:r>
                    </a:p>
                  </a:txBody>
                  <a:tcPr/>
                </a:tc>
                <a:tc>
                  <a:txBody>
                    <a:bodyPr/>
                    <a:lstStyle/>
                    <a:p>
                      <a:endParaRPr lang="nl-NL" sz="2800" dirty="0">
                        <a:solidFill>
                          <a:schemeClr val="tx1"/>
                        </a:solidFill>
                      </a:endParaRPr>
                    </a:p>
                    <a:p>
                      <a:endParaRPr lang="nl-NL" sz="2800" dirty="0">
                        <a:solidFill>
                          <a:schemeClr val="tx1"/>
                        </a:solidFill>
                      </a:endParaRPr>
                    </a:p>
                    <a:p>
                      <a:r>
                        <a:rPr lang="nl-NL" sz="2800" dirty="0">
                          <a:solidFill>
                            <a:schemeClr val="tx1"/>
                          </a:solidFill>
                        </a:rPr>
                        <a:t>17%</a:t>
                      </a:r>
                    </a:p>
                  </a:txBody>
                  <a:tcPr/>
                </a:tc>
                <a:extLst>
                  <a:ext uri="{0D108BD9-81ED-4DB2-BD59-A6C34878D82A}">
                    <a16:rowId xmlns:a16="http://schemas.microsoft.com/office/drawing/2014/main" val="353623232"/>
                  </a:ext>
                </a:extLst>
              </a:tr>
            </a:tbl>
          </a:graphicData>
        </a:graphic>
      </p:graphicFrame>
    </p:spTree>
    <p:extLst>
      <p:ext uri="{BB962C8B-B14F-4D97-AF65-F5344CB8AC3E}">
        <p14:creationId xmlns:p14="http://schemas.microsoft.com/office/powerpoint/2010/main" val="38579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F2FE6-6AE4-FBA5-B583-D635067813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5326E8-C429-9646-E5BD-17A085ACE657}"/>
              </a:ext>
            </a:extLst>
          </p:cNvPr>
          <p:cNvSpPr>
            <a:spLocks noGrp="1"/>
          </p:cNvSpPr>
          <p:nvPr>
            <p:ph type="title"/>
          </p:nvPr>
        </p:nvSpPr>
        <p:spPr/>
        <p:txBody>
          <a:bodyPr/>
          <a:lstStyle/>
          <a:p>
            <a:r>
              <a:rPr lang="nl-NL" dirty="0"/>
              <a:t>Percentage ingetrokken zaken</a:t>
            </a:r>
          </a:p>
        </p:txBody>
      </p:sp>
      <p:graphicFrame>
        <p:nvGraphicFramePr>
          <p:cNvPr id="4" name="Tabel 4">
            <a:extLst>
              <a:ext uri="{FF2B5EF4-FFF2-40B4-BE49-F238E27FC236}">
                <a16:creationId xmlns:a16="http://schemas.microsoft.com/office/drawing/2014/main" id="{D40E0FE4-0640-0CEF-A8B3-D8E78521982F}"/>
              </a:ext>
            </a:extLst>
          </p:cNvPr>
          <p:cNvGraphicFramePr>
            <a:graphicFrameLocks noGrp="1"/>
          </p:cNvGraphicFramePr>
          <p:nvPr>
            <p:ph idx="1"/>
          </p:nvPr>
        </p:nvGraphicFramePr>
        <p:xfrm>
          <a:off x="251520" y="1628800"/>
          <a:ext cx="8352930" cy="3456384"/>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237286018"/>
                    </a:ext>
                  </a:extLst>
                </a:gridCol>
                <a:gridCol w="1296144">
                  <a:extLst>
                    <a:ext uri="{9D8B030D-6E8A-4147-A177-3AD203B41FA5}">
                      <a16:colId xmlns:a16="http://schemas.microsoft.com/office/drawing/2014/main" val="2540367967"/>
                    </a:ext>
                  </a:extLst>
                </a:gridCol>
                <a:gridCol w="1179594">
                  <a:extLst>
                    <a:ext uri="{9D8B030D-6E8A-4147-A177-3AD203B41FA5}">
                      <a16:colId xmlns:a16="http://schemas.microsoft.com/office/drawing/2014/main" val="410800505"/>
                    </a:ext>
                  </a:extLst>
                </a:gridCol>
                <a:gridCol w="1073254">
                  <a:extLst>
                    <a:ext uri="{9D8B030D-6E8A-4147-A177-3AD203B41FA5}">
                      <a16:colId xmlns:a16="http://schemas.microsoft.com/office/drawing/2014/main" val="2649964003"/>
                    </a:ext>
                  </a:extLst>
                </a:gridCol>
                <a:gridCol w="1073254">
                  <a:extLst>
                    <a:ext uri="{9D8B030D-6E8A-4147-A177-3AD203B41FA5}">
                      <a16:colId xmlns:a16="http://schemas.microsoft.com/office/drawing/2014/main" val="2361066752"/>
                    </a:ext>
                  </a:extLst>
                </a:gridCol>
                <a:gridCol w="1073254">
                  <a:extLst>
                    <a:ext uri="{9D8B030D-6E8A-4147-A177-3AD203B41FA5}">
                      <a16:colId xmlns:a16="http://schemas.microsoft.com/office/drawing/2014/main" val="3999000327"/>
                    </a:ext>
                  </a:extLst>
                </a:gridCol>
                <a:gridCol w="1073254">
                  <a:extLst>
                    <a:ext uri="{9D8B030D-6E8A-4147-A177-3AD203B41FA5}">
                      <a16:colId xmlns:a16="http://schemas.microsoft.com/office/drawing/2014/main" val="3721201136"/>
                    </a:ext>
                  </a:extLst>
                </a:gridCol>
              </a:tblGrid>
              <a:tr h="1728192">
                <a:tc>
                  <a:txBody>
                    <a:bodyPr/>
                    <a:lstStyle/>
                    <a:p>
                      <a:r>
                        <a:rPr lang="nl-NL" sz="2000" dirty="0">
                          <a:solidFill>
                            <a:schemeClr val="tx1"/>
                          </a:solidFill>
                        </a:rPr>
                        <a:t>Onderzoek </a:t>
                      </a:r>
                    </a:p>
                    <a:p>
                      <a:r>
                        <a:rPr lang="nl-NL" sz="2000" dirty="0">
                          <a:solidFill>
                            <a:schemeClr val="tx1"/>
                          </a:solidFill>
                        </a:rPr>
                        <a:t>2018</a:t>
                      </a:r>
                    </a:p>
                  </a:txBody>
                  <a:tcPr/>
                </a:tc>
                <a:tc>
                  <a:txBody>
                    <a:bodyPr/>
                    <a:lstStyle/>
                    <a:p>
                      <a:r>
                        <a:rPr lang="nl-NL" sz="2000" dirty="0">
                          <a:solidFill>
                            <a:schemeClr val="tx1"/>
                          </a:solidFill>
                        </a:rPr>
                        <a:t>2019</a:t>
                      </a:r>
                    </a:p>
                  </a:txBody>
                  <a:tcPr/>
                </a:tc>
                <a:tc>
                  <a:txBody>
                    <a:bodyPr/>
                    <a:lstStyle/>
                    <a:p>
                      <a:r>
                        <a:rPr lang="nl-NL" sz="2000" dirty="0">
                          <a:solidFill>
                            <a:schemeClr val="tx1"/>
                          </a:solidFill>
                        </a:rPr>
                        <a:t>2020</a:t>
                      </a:r>
                    </a:p>
                  </a:txBody>
                  <a:tcPr/>
                </a:tc>
                <a:tc>
                  <a:txBody>
                    <a:bodyPr/>
                    <a:lstStyle/>
                    <a:p>
                      <a:r>
                        <a:rPr lang="nl-NL" sz="2000" dirty="0">
                          <a:solidFill>
                            <a:schemeClr val="tx1"/>
                          </a:solidFill>
                        </a:rPr>
                        <a:t>2021</a:t>
                      </a:r>
                    </a:p>
                  </a:txBody>
                  <a:tcPr/>
                </a:tc>
                <a:tc>
                  <a:txBody>
                    <a:bodyPr/>
                    <a:lstStyle/>
                    <a:p>
                      <a:r>
                        <a:rPr lang="nl-NL" sz="2000" dirty="0">
                          <a:solidFill>
                            <a:schemeClr val="tx1"/>
                          </a:solidFill>
                        </a:rPr>
                        <a:t>2022</a:t>
                      </a:r>
                    </a:p>
                  </a:txBody>
                  <a:tcPr/>
                </a:tc>
                <a:tc>
                  <a:txBody>
                    <a:bodyPr/>
                    <a:lstStyle/>
                    <a:p>
                      <a:r>
                        <a:rPr lang="nl-NL" sz="2000" dirty="0">
                          <a:solidFill>
                            <a:schemeClr val="tx1"/>
                          </a:solidFill>
                        </a:rPr>
                        <a:t>2023</a:t>
                      </a:r>
                    </a:p>
                  </a:txBody>
                  <a:tcPr/>
                </a:tc>
                <a:tc>
                  <a:txBody>
                    <a:bodyPr/>
                    <a:lstStyle/>
                    <a:p>
                      <a:r>
                        <a:rPr lang="nl-NL" sz="2000" dirty="0">
                          <a:solidFill>
                            <a:schemeClr val="tx1"/>
                          </a:solidFill>
                        </a:rPr>
                        <a:t>2024</a:t>
                      </a:r>
                    </a:p>
                  </a:txBody>
                  <a:tcPr/>
                </a:tc>
                <a:extLst>
                  <a:ext uri="{0D108BD9-81ED-4DB2-BD59-A6C34878D82A}">
                    <a16:rowId xmlns:a16="http://schemas.microsoft.com/office/drawing/2014/main" val="289212998"/>
                  </a:ext>
                </a:extLst>
              </a:tr>
              <a:tr h="1728192">
                <a:tc>
                  <a:txBody>
                    <a:bodyPr/>
                    <a:lstStyle/>
                    <a:p>
                      <a:endParaRPr lang="nl-NL" sz="2800" dirty="0"/>
                    </a:p>
                    <a:p>
                      <a:r>
                        <a:rPr lang="nl-NL" sz="2800" dirty="0"/>
                        <a:t> </a:t>
                      </a:r>
                    </a:p>
                    <a:p>
                      <a:r>
                        <a:rPr lang="nl-NL" sz="2800" dirty="0"/>
                        <a:t> </a:t>
                      </a:r>
                      <a:r>
                        <a:rPr lang="nl-NL" sz="2800" dirty="0">
                          <a:solidFill>
                            <a:srgbClr val="FF0000"/>
                          </a:solidFill>
                        </a:rPr>
                        <a:t>73%</a:t>
                      </a:r>
                    </a:p>
                  </a:txBody>
                  <a:tcPr/>
                </a:tc>
                <a:tc>
                  <a:txBody>
                    <a:bodyPr/>
                    <a:lstStyle/>
                    <a:p>
                      <a:endParaRPr lang="nl-NL" sz="2800" dirty="0"/>
                    </a:p>
                    <a:p>
                      <a:endParaRPr lang="nl-NL" sz="2800" dirty="0"/>
                    </a:p>
                    <a:p>
                      <a:r>
                        <a:rPr lang="nl-NL" sz="2800" dirty="0"/>
                        <a:t>77%</a:t>
                      </a:r>
                    </a:p>
                  </a:txBody>
                  <a:tcPr/>
                </a:tc>
                <a:tc>
                  <a:txBody>
                    <a:bodyPr/>
                    <a:lstStyle/>
                    <a:p>
                      <a:endParaRPr lang="nl-NL" sz="2800" dirty="0"/>
                    </a:p>
                    <a:p>
                      <a:endParaRPr lang="nl-NL" sz="2800" dirty="0"/>
                    </a:p>
                    <a:p>
                      <a:r>
                        <a:rPr lang="nl-NL" sz="2800" dirty="0"/>
                        <a:t>81%</a:t>
                      </a:r>
                    </a:p>
                  </a:txBody>
                  <a:tcPr/>
                </a:tc>
                <a:tc>
                  <a:txBody>
                    <a:bodyPr/>
                    <a:lstStyle/>
                    <a:p>
                      <a:endParaRPr lang="nl-NL" sz="2800" dirty="0"/>
                    </a:p>
                    <a:p>
                      <a:endParaRPr lang="nl-NL" sz="2800" dirty="0"/>
                    </a:p>
                    <a:p>
                      <a:r>
                        <a:rPr lang="nl-NL" sz="2800" dirty="0"/>
                        <a:t>67%</a:t>
                      </a:r>
                    </a:p>
                  </a:txBody>
                  <a:tcPr/>
                </a:tc>
                <a:tc>
                  <a:txBody>
                    <a:bodyPr/>
                    <a:lstStyle/>
                    <a:p>
                      <a:endParaRPr lang="nl-NL" sz="2800" dirty="0"/>
                    </a:p>
                    <a:p>
                      <a:endParaRPr lang="nl-NL" sz="2800" dirty="0"/>
                    </a:p>
                    <a:p>
                      <a:r>
                        <a:rPr lang="nl-NL" sz="2800" dirty="0"/>
                        <a:t>75%</a:t>
                      </a:r>
                    </a:p>
                  </a:txBody>
                  <a:tcPr/>
                </a:tc>
                <a:tc>
                  <a:txBody>
                    <a:bodyPr/>
                    <a:lstStyle/>
                    <a:p>
                      <a:endParaRPr lang="nl-NL" sz="2800" dirty="0">
                        <a:solidFill>
                          <a:schemeClr val="tx1"/>
                        </a:solidFill>
                      </a:endParaRPr>
                    </a:p>
                    <a:p>
                      <a:endParaRPr lang="nl-NL" sz="2800" dirty="0">
                        <a:solidFill>
                          <a:schemeClr val="tx1"/>
                        </a:solidFill>
                      </a:endParaRPr>
                    </a:p>
                    <a:p>
                      <a:r>
                        <a:rPr lang="nl-NL" sz="2800" dirty="0">
                          <a:solidFill>
                            <a:schemeClr val="tx1"/>
                          </a:solidFill>
                        </a:rPr>
                        <a:t>71%</a:t>
                      </a:r>
                    </a:p>
                  </a:txBody>
                  <a:tcPr/>
                </a:tc>
                <a:tc>
                  <a:txBody>
                    <a:bodyPr/>
                    <a:lstStyle/>
                    <a:p>
                      <a:endParaRPr lang="nl-NL" sz="2800" dirty="0">
                        <a:solidFill>
                          <a:schemeClr val="tx1"/>
                        </a:solidFill>
                      </a:endParaRPr>
                    </a:p>
                    <a:p>
                      <a:endParaRPr lang="nl-NL" sz="2800" dirty="0">
                        <a:solidFill>
                          <a:schemeClr val="tx1"/>
                        </a:solidFill>
                      </a:endParaRPr>
                    </a:p>
                    <a:p>
                      <a:r>
                        <a:rPr lang="nl-NL" sz="2800" dirty="0">
                          <a:solidFill>
                            <a:schemeClr val="tx1"/>
                          </a:solidFill>
                        </a:rPr>
                        <a:t>?</a:t>
                      </a:r>
                    </a:p>
                  </a:txBody>
                  <a:tcPr/>
                </a:tc>
                <a:extLst>
                  <a:ext uri="{0D108BD9-81ED-4DB2-BD59-A6C34878D82A}">
                    <a16:rowId xmlns:a16="http://schemas.microsoft.com/office/drawing/2014/main" val="353623232"/>
                  </a:ext>
                </a:extLst>
              </a:tr>
            </a:tbl>
          </a:graphicData>
        </a:graphic>
      </p:graphicFrame>
    </p:spTree>
    <p:extLst>
      <p:ext uri="{BB962C8B-B14F-4D97-AF65-F5344CB8AC3E}">
        <p14:creationId xmlns:p14="http://schemas.microsoft.com/office/powerpoint/2010/main" val="220531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64331-9B3B-AD3E-7926-219D516CB978}"/>
              </a:ext>
            </a:extLst>
          </p:cNvPr>
          <p:cNvSpPr>
            <a:spLocks noGrp="1"/>
          </p:cNvSpPr>
          <p:nvPr>
            <p:ph type="title"/>
          </p:nvPr>
        </p:nvSpPr>
        <p:spPr/>
        <p:txBody>
          <a:bodyPr/>
          <a:lstStyle/>
          <a:p>
            <a:r>
              <a:rPr lang="en-US" dirty="0" err="1"/>
              <a:t>Toekomst</a:t>
            </a:r>
            <a:r>
              <a:rPr lang="en-US" dirty="0"/>
              <a:t>  </a:t>
            </a:r>
            <a:endParaRPr lang="nl-NL" dirty="0"/>
          </a:p>
        </p:txBody>
      </p:sp>
      <p:sp>
        <p:nvSpPr>
          <p:cNvPr id="3" name="Tijdelijke aanduiding voor inhoud 2">
            <a:extLst>
              <a:ext uri="{FF2B5EF4-FFF2-40B4-BE49-F238E27FC236}">
                <a16:creationId xmlns:a16="http://schemas.microsoft.com/office/drawing/2014/main" id="{F41A68CD-98E0-4371-C729-E7C246C5BBED}"/>
              </a:ext>
            </a:extLst>
          </p:cNvPr>
          <p:cNvSpPr>
            <a:spLocks noGrp="1"/>
          </p:cNvSpPr>
          <p:nvPr>
            <p:ph idx="1"/>
          </p:nvPr>
        </p:nvSpPr>
        <p:spPr/>
        <p:txBody>
          <a:bodyPr/>
          <a:lstStyle/>
          <a:p>
            <a:r>
              <a:rPr lang="en-US" dirty="0" err="1"/>
              <a:t>Aandachtspunten</a:t>
            </a:r>
            <a:r>
              <a:rPr lang="en-US" dirty="0"/>
              <a:t> op </a:t>
            </a:r>
            <a:r>
              <a:rPr lang="en-US" dirty="0" err="1"/>
              <a:t>juridisch</a:t>
            </a:r>
            <a:r>
              <a:rPr lang="en-US" dirty="0"/>
              <a:t> </a:t>
            </a:r>
            <a:r>
              <a:rPr lang="en-US" dirty="0" err="1"/>
              <a:t>vlak</a:t>
            </a:r>
            <a:r>
              <a:rPr lang="en-US" dirty="0"/>
              <a:t> </a:t>
            </a:r>
            <a:r>
              <a:rPr lang="en-US" dirty="0" err="1"/>
              <a:t>voor</a:t>
            </a:r>
            <a:r>
              <a:rPr lang="en-US" dirty="0"/>
              <a:t> </a:t>
            </a:r>
            <a:r>
              <a:rPr lang="en-US" dirty="0" err="1"/>
              <a:t>toekomst</a:t>
            </a:r>
            <a:r>
              <a:rPr lang="en-US" dirty="0"/>
              <a:t>:</a:t>
            </a:r>
          </a:p>
          <a:p>
            <a:endParaRPr lang="en-US" dirty="0"/>
          </a:p>
          <a:p>
            <a:r>
              <a:rPr lang="en-US" dirty="0"/>
              <a:t>Rol OR </a:t>
            </a:r>
            <a:r>
              <a:rPr lang="en-US" dirty="0" err="1"/>
              <a:t>bij</a:t>
            </a:r>
            <a:r>
              <a:rPr lang="en-US" dirty="0"/>
              <a:t> </a:t>
            </a:r>
            <a:r>
              <a:rPr lang="en-US" dirty="0" err="1"/>
              <a:t>arbeidsvoorwaardenvorming</a:t>
            </a:r>
            <a:endParaRPr lang="en-US" dirty="0"/>
          </a:p>
          <a:p>
            <a:endParaRPr lang="en-US" dirty="0"/>
          </a:p>
          <a:p>
            <a:r>
              <a:rPr lang="en-US" dirty="0"/>
              <a:t>Rol OR </a:t>
            </a:r>
            <a:r>
              <a:rPr lang="en-US" dirty="0" err="1"/>
              <a:t>bij</a:t>
            </a:r>
            <a:r>
              <a:rPr lang="en-US" dirty="0"/>
              <a:t> </a:t>
            </a:r>
            <a:r>
              <a:rPr lang="en-US" dirty="0" err="1"/>
              <a:t>besluitvorming</a:t>
            </a:r>
            <a:r>
              <a:rPr lang="en-US" dirty="0"/>
              <a:t> in  </a:t>
            </a:r>
            <a:r>
              <a:rPr lang="en-US" dirty="0" err="1"/>
              <a:t>concernverband</a:t>
            </a:r>
            <a:endParaRPr lang="en-US" dirty="0"/>
          </a:p>
          <a:p>
            <a:endParaRPr lang="en-US" dirty="0"/>
          </a:p>
          <a:p>
            <a:r>
              <a:rPr lang="en-US" dirty="0"/>
              <a:t>Rol OR </a:t>
            </a:r>
            <a:r>
              <a:rPr lang="en-US" dirty="0" err="1"/>
              <a:t>bij</a:t>
            </a:r>
            <a:r>
              <a:rPr lang="en-US" dirty="0"/>
              <a:t> </a:t>
            </a:r>
            <a:r>
              <a:rPr lang="en-US" dirty="0" err="1"/>
              <a:t>overheid</a:t>
            </a:r>
            <a:r>
              <a:rPr lang="en-US" dirty="0"/>
              <a:t> </a:t>
            </a:r>
            <a:r>
              <a:rPr lang="en-US" dirty="0" err="1"/>
              <a:t>en</a:t>
            </a:r>
            <a:r>
              <a:rPr lang="en-US" dirty="0"/>
              <a:t> </a:t>
            </a:r>
            <a:r>
              <a:rPr lang="en-US" dirty="0" err="1"/>
              <a:t>politieke</a:t>
            </a:r>
            <a:r>
              <a:rPr lang="en-US" dirty="0"/>
              <a:t> </a:t>
            </a:r>
            <a:r>
              <a:rPr lang="en-US" dirty="0" err="1"/>
              <a:t>besluitvorming</a:t>
            </a:r>
            <a:endParaRPr lang="en-US" dirty="0"/>
          </a:p>
          <a:p>
            <a:endParaRPr lang="en-US" dirty="0"/>
          </a:p>
          <a:p>
            <a:endParaRPr lang="nl-NL" dirty="0"/>
          </a:p>
        </p:txBody>
      </p:sp>
    </p:spTree>
    <p:extLst>
      <p:ext uri="{BB962C8B-B14F-4D97-AF65-F5344CB8AC3E}">
        <p14:creationId xmlns:p14="http://schemas.microsoft.com/office/powerpoint/2010/main" val="15371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C47C4-2A2B-3685-BAE0-6DA803AAFB88}"/>
              </a:ext>
            </a:extLst>
          </p:cNvPr>
          <p:cNvSpPr>
            <a:spLocks noGrp="1"/>
          </p:cNvSpPr>
          <p:nvPr>
            <p:ph type="title"/>
          </p:nvPr>
        </p:nvSpPr>
        <p:spPr/>
        <p:txBody>
          <a:bodyPr/>
          <a:lstStyle/>
          <a:p>
            <a:r>
              <a:rPr lang="en-US" dirty="0" err="1"/>
              <a:t>Bronnen</a:t>
            </a:r>
            <a:r>
              <a:rPr lang="en-US" dirty="0"/>
              <a:t> van </a:t>
            </a:r>
            <a:r>
              <a:rPr lang="en-US" dirty="0" err="1"/>
              <a:t>medezeggenschapsrecht</a:t>
            </a:r>
            <a:endParaRPr lang="nl-NL" dirty="0"/>
          </a:p>
        </p:txBody>
      </p:sp>
      <p:sp>
        <p:nvSpPr>
          <p:cNvPr id="3" name="Tijdelijke aanduiding voor inhoud 2">
            <a:extLst>
              <a:ext uri="{FF2B5EF4-FFF2-40B4-BE49-F238E27FC236}">
                <a16:creationId xmlns:a16="http://schemas.microsoft.com/office/drawing/2014/main" id="{72EFF501-0753-450F-F196-BB05E597520E}"/>
              </a:ext>
            </a:extLst>
          </p:cNvPr>
          <p:cNvSpPr>
            <a:spLocks noGrp="1"/>
          </p:cNvSpPr>
          <p:nvPr>
            <p:ph idx="1"/>
          </p:nvPr>
        </p:nvSpPr>
        <p:spPr/>
        <p:txBody>
          <a:bodyPr/>
          <a:lstStyle/>
          <a:p>
            <a:r>
              <a:rPr lang="en-US" dirty="0"/>
              <a:t>Wet </a:t>
            </a:r>
            <a:r>
              <a:rPr lang="en-US" dirty="0" err="1"/>
              <a:t>en</a:t>
            </a:r>
            <a:r>
              <a:rPr lang="en-US" dirty="0"/>
              <a:t> </a:t>
            </a:r>
            <a:r>
              <a:rPr lang="en-US" dirty="0" err="1"/>
              <a:t>wetgeschiedenis</a:t>
            </a:r>
            <a:endParaRPr lang="en-US" dirty="0"/>
          </a:p>
          <a:p>
            <a:endParaRPr lang="en-US" dirty="0"/>
          </a:p>
          <a:p>
            <a:r>
              <a:rPr lang="en-US" dirty="0"/>
              <a:t>CAO’s</a:t>
            </a:r>
          </a:p>
          <a:p>
            <a:endParaRPr lang="en-US" dirty="0"/>
          </a:p>
          <a:p>
            <a:r>
              <a:rPr lang="en-US" dirty="0" err="1"/>
              <a:t>Ondernemingsovereenkomsten</a:t>
            </a:r>
            <a:endParaRPr lang="en-US" dirty="0"/>
          </a:p>
          <a:p>
            <a:endParaRPr lang="en-US" dirty="0"/>
          </a:p>
          <a:p>
            <a:r>
              <a:rPr lang="en-US" dirty="0" err="1">
                <a:solidFill>
                  <a:schemeClr val="tx2">
                    <a:lumMod val="60000"/>
                    <a:lumOff val="40000"/>
                  </a:schemeClr>
                </a:solidFill>
              </a:rPr>
              <a:t>Rechtspraak</a:t>
            </a:r>
            <a:r>
              <a:rPr lang="en-US" dirty="0">
                <a:solidFill>
                  <a:schemeClr val="tx2">
                    <a:lumMod val="60000"/>
                    <a:lumOff val="40000"/>
                  </a:schemeClr>
                </a:solidFill>
              </a:rPr>
              <a:t> </a:t>
            </a:r>
          </a:p>
          <a:p>
            <a:endParaRPr lang="en-US" dirty="0"/>
          </a:p>
          <a:p>
            <a:r>
              <a:rPr lang="en-US" dirty="0" err="1"/>
              <a:t>Juridische</a:t>
            </a:r>
            <a:r>
              <a:rPr lang="en-US" dirty="0"/>
              <a:t> </a:t>
            </a:r>
            <a:r>
              <a:rPr lang="en-US" dirty="0" err="1"/>
              <a:t>literatuur</a:t>
            </a:r>
            <a:endParaRPr lang="nl-NL" dirty="0"/>
          </a:p>
        </p:txBody>
      </p:sp>
    </p:spTree>
    <p:extLst>
      <p:ext uri="{BB962C8B-B14F-4D97-AF65-F5344CB8AC3E}">
        <p14:creationId xmlns:p14="http://schemas.microsoft.com/office/powerpoint/2010/main" val="4146000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44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34017-6B4B-DD81-CBD0-D5DD4ED2D9A1}"/>
              </a:ext>
            </a:extLst>
          </p:cNvPr>
          <p:cNvSpPr>
            <a:spLocks noGrp="1"/>
          </p:cNvSpPr>
          <p:nvPr>
            <p:ph type="title"/>
          </p:nvPr>
        </p:nvSpPr>
        <p:spPr/>
        <p:txBody>
          <a:bodyPr/>
          <a:lstStyle/>
          <a:p>
            <a:r>
              <a:rPr lang="en-US" dirty="0" err="1"/>
              <a:t>Functies</a:t>
            </a:r>
            <a:r>
              <a:rPr lang="en-US" dirty="0"/>
              <a:t> </a:t>
            </a:r>
            <a:r>
              <a:rPr lang="en-US" dirty="0" err="1"/>
              <a:t>rechtspraak</a:t>
            </a:r>
            <a:endParaRPr lang="nl-NL" dirty="0"/>
          </a:p>
        </p:txBody>
      </p:sp>
      <p:sp>
        <p:nvSpPr>
          <p:cNvPr id="3" name="Tijdelijke aanduiding voor inhoud 2">
            <a:extLst>
              <a:ext uri="{FF2B5EF4-FFF2-40B4-BE49-F238E27FC236}">
                <a16:creationId xmlns:a16="http://schemas.microsoft.com/office/drawing/2014/main" id="{E147097C-8252-FDC9-D01F-BF3661E8A3F0}"/>
              </a:ext>
            </a:extLst>
          </p:cNvPr>
          <p:cNvSpPr>
            <a:spLocks noGrp="1"/>
          </p:cNvSpPr>
          <p:nvPr>
            <p:ph idx="1"/>
          </p:nvPr>
        </p:nvSpPr>
        <p:spPr/>
        <p:txBody>
          <a:bodyPr/>
          <a:lstStyle/>
          <a:p>
            <a:r>
              <a:rPr lang="en-US" dirty="0" err="1"/>
              <a:t>Geschilbeslechting</a:t>
            </a:r>
            <a:endParaRPr lang="en-US" dirty="0"/>
          </a:p>
          <a:p>
            <a:endParaRPr lang="en-US" dirty="0"/>
          </a:p>
          <a:p>
            <a:r>
              <a:rPr lang="en-US" dirty="0" err="1"/>
              <a:t>Jurisprudentie</a:t>
            </a:r>
            <a:r>
              <a:rPr lang="en-US" dirty="0"/>
              <a:t>:</a:t>
            </a:r>
          </a:p>
          <a:p>
            <a:pPr lvl="1"/>
            <a:r>
              <a:rPr lang="en-US" dirty="0"/>
              <a:t>		-</a:t>
            </a:r>
            <a:r>
              <a:rPr lang="en-US" dirty="0" err="1"/>
              <a:t>interpretatie</a:t>
            </a:r>
            <a:r>
              <a:rPr lang="en-US" dirty="0"/>
              <a:t> wet</a:t>
            </a:r>
          </a:p>
          <a:p>
            <a:pPr lvl="1"/>
            <a:r>
              <a:rPr lang="en-US" dirty="0"/>
              <a:t>		-</a:t>
            </a:r>
            <a:r>
              <a:rPr lang="en-US" dirty="0" err="1"/>
              <a:t>bedoeling</a:t>
            </a:r>
            <a:r>
              <a:rPr lang="en-US" dirty="0"/>
              <a:t> van de wet</a:t>
            </a:r>
          </a:p>
          <a:p>
            <a:pPr lvl="1"/>
            <a:r>
              <a:rPr lang="en-US" dirty="0"/>
              <a:t>		-</a:t>
            </a:r>
            <a:r>
              <a:rPr lang="en-US" dirty="0" err="1"/>
              <a:t>maatschappelijke</a:t>
            </a:r>
            <a:r>
              <a:rPr lang="en-US" dirty="0"/>
              <a:t> </a:t>
            </a:r>
            <a:r>
              <a:rPr lang="en-US" dirty="0" err="1"/>
              <a:t>ontwikkelingen</a:t>
            </a:r>
            <a:endParaRPr lang="en-US" dirty="0"/>
          </a:p>
          <a:p>
            <a:pPr lvl="1"/>
            <a:endParaRPr lang="en-US" dirty="0"/>
          </a:p>
          <a:p>
            <a:pPr marL="817200" lvl="1" indent="-457200">
              <a:buFont typeface="Arial" panose="020B0604020202020204" pitchFamily="34" charset="0"/>
              <a:buChar char="•"/>
            </a:pPr>
            <a:r>
              <a:rPr lang="en-US" dirty="0"/>
              <a:t>Na </a:t>
            </a:r>
            <a:r>
              <a:rPr lang="en-US" dirty="0" err="1"/>
              <a:t>wetswijziging</a:t>
            </a:r>
            <a:r>
              <a:rPr lang="en-US" dirty="0"/>
              <a:t> 1979 </a:t>
            </a:r>
            <a:r>
              <a:rPr lang="en-US" dirty="0" err="1"/>
              <a:t>belang</a:t>
            </a:r>
            <a:r>
              <a:rPr lang="en-US" dirty="0"/>
              <a:t> van </a:t>
            </a:r>
            <a:r>
              <a:rPr lang="en-US" dirty="0" err="1"/>
              <a:t>rechtspraak</a:t>
            </a:r>
            <a:r>
              <a:rPr lang="en-US" dirty="0"/>
              <a:t> </a:t>
            </a:r>
            <a:r>
              <a:rPr lang="en-US" dirty="0" err="1"/>
              <a:t>fors</a:t>
            </a:r>
            <a:r>
              <a:rPr lang="en-US" dirty="0"/>
              <a:t> </a:t>
            </a:r>
            <a:r>
              <a:rPr lang="en-US" dirty="0" err="1"/>
              <a:t>toegenomen</a:t>
            </a:r>
            <a:endParaRPr lang="en-US" dirty="0"/>
          </a:p>
          <a:p>
            <a:pPr lvl="1"/>
            <a:endParaRPr lang="en-US" dirty="0"/>
          </a:p>
          <a:p>
            <a:pPr lvl="1"/>
            <a:endParaRPr lang="nl-NL" dirty="0"/>
          </a:p>
        </p:txBody>
      </p:sp>
    </p:spTree>
    <p:extLst>
      <p:ext uri="{BB962C8B-B14F-4D97-AF65-F5344CB8AC3E}">
        <p14:creationId xmlns:p14="http://schemas.microsoft.com/office/powerpoint/2010/main" val="335549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DC4E9-8F5C-28F2-B9B2-092D2F31B37C}"/>
              </a:ext>
            </a:extLst>
          </p:cNvPr>
          <p:cNvSpPr>
            <a:spLocks noGrp="1"/>
          </p:cNvSpPr>
          <p:nvPr>
            <p:ph type="title"/>
          </p:nvPr>
        </p:nvSpPr>
        <p:spPr/>
        <p:txBody>
          <a:bodyPr/>
          <a:lstStyle/>
          <a:p>
            <a:r>
              <a:rPr lang="en-US" dirty="0" err="1"/>
              <a:t>Rechtspraak</a:t>
            </a:r>
            <a:r>
              <a:rPr lang="en-US" dirty="0"/>
              <a:t> WOR</a:t>
            </a:r>
            <a:endParaRPr lang="nl-NL" dirty="0"/>
          </a:p>
        </p:txBody>
      </p:sp>
      <p:sp>
        <p:nvSpPr>
          <p:cNvPr id="3" name="Tijdelijke aanduiding voor inhoud 2">
            <a:extLst>
              <a:ext uri="{FF2B5EF4-FFF2-40B4-BE49-F238E27FC236}">
                <a16:creationId xmlns:a16="http://schemas.microsoft.com/office/drawing/2014/main" id="{846D84C8-0543-5EFE-5058-3718BD8900D0}"/>
              </a:ext>
            </a:extLst>
          </p:cNvPr>
          <p:cNvSpPr>
            <a:spLocks noGrp="1"/>
          </p:cNvSpPr>
          <p:nvPr>
            <p:ph idx="1"/>
          </p:nvPr>
        </p:nvSpPr>
        <p:spPr/>
        <p:txBody>
          <a:bodyPr/>
          <a:lstStyle/>
          <a:p>
            <a:r>
              <a:rPr lang="en-US" dirty="0"/>
              <a:t>Twee </a:t>
            </a:r>
            <a:r>
              <a:rPr lang="en-US" dirty="0" err="1"/>
              <a:t>soorten</a:t>
            </a:r>
            <a:r>
              <a:rPr lang="en-US" dirty="0"/>
              <a:t> </a:t>
            </a:r>
            <a:r>
              <a:rPr lang="en-US" dirty="0" err="1"/>
              <a:t>geschillen</a:t>
            </a:r>
            <a:endParaRPr lang="en-US" dirty="0"/>
          </a:p>
          <a:p>
            <a:endParaRPr lang="en-US" dirty="0"/>
          </a:p>
          <a:p>
            <a:pPr marL="874350" indent="-514350">
              <a:buFont typeface="+mj-lt"/>
              <a:buAutoNum type="arabicPeriod"/>
            </a:pPr>
            <a:r>
              <a:rPr lang="en-US" dirty="0" err="1"/>
              <a:t>Heeft</a:t>
            </a:r>
            <a:r>
              <a:rPr lang="en-US" dirty="0"/>
              <a:t> OR </a:t>
            </a:r>
            <a:r>
              <a:rPr lang="en-US" dirty="0" err="1"/>
              <a:t>een</a:t>
            </a:r>
            <a:r>
              <a:rPr lang="en-US" dirty="0"/>
              <a:t> </a:t>
            </a:r>
            <a:r>
              <a:rPr lang="en-US" dirty="0" err="1"/>
              <a:t>bevoegdheid</a:t>
            </a:r>
            <a:r>
              <a:rPr lang="en-US" dirty="0"/>
              <a:t> op </a:t>
            </a:r>
            <a:r>
              <a:rPr lang="en-US" dirty="0" err="1"/>
              <a:t>grond</a:t>
            </a:r>
            <a:r>
              <a:rPr lang="en-US" dirty="0"/>
              <a:t> van de WOR?</a:t>
            </a:r>
          </a:p>
          <a:p>
            <a:pPr marL="874350" indent="-514350">
              <a:buFont typeface="+mj-lt"/>
              <a:buAutoNum type="arabicPeriod"/>
            </a:pPr>
            <a:endParaRPr lang="en-US" dirty="0"/>
          </a:p>
          <a:p>
            <a:pPr marL="874350" indent="-514350">
              <a:buFont typeface="+mj-lt"/>
              <a:buAutoNum type="arabicPeriod"/>
            </a:pPr>
            <a:r>
              <a:rPr lang="nl-NL" dirty="0"/>
              <a:t>Kan besluit in stand blijven op basis toetsingsnormen in WOR?</a:t>
            </a:r>
          </a:p>
        </p:txBody>
      </p:sp>
    </p:spTree>
    <p:extLst>
      <p:ext uri="{BB962C8B-B14F-4D97-AF65-F5344CB8AC3E}">
        <p14:creationId xmlns:p14="http://schemas.microsoft.com/office/powerpoint/2010/main" val="320528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A8877-6AEE-580B-D3F0-7B6268306F6E}"/>
              </a:ext>
            </a:extLst>
          </p:cNvPr>
          <p:cNvSpPr>
            <a:spLocks noGrp="1"/>
          </p:cNvSpPr>
          <p:nvPr>
            <p:ph type="title"/>
          </p:nvPr>
        </p:nvSpPr>
        <p:spPr/>
        <p:txBody>
          <a:bodyPr/>
          <a:lstStyle/>
          <a:p>
            <a:r>
              <a:rPr lang="en-US" dirty="0" err="1"/>
              <a:t>Juridische</a:t>
            </a:r>
            <a:r>
              <a:rPr lang="en-US" dirty="0"/>
              <a:t> </a:t>
            </a:r>
            <a:r>
              <a:rPr lang="en-US" dirty="0" err="1"/>
              <a:t>mijlpaal</a:t>
            </a:r>
            <a:r>
              <a:rPr lang="en-US" dirty="0"/>
              <a:t> 1</a:t>
            </a:r>
            <a:endParaRPr lang="nl-NL" dirty="0"/>
          </a:p>
        </p:txBody>
      </p:sp>
      <p:sp>
        <p:nvSpPr>
          <p:cNvPr id="3" name="Tijdelijke aanduiding voor inhoud 2">
            <a:extLst>
              <a:ext uri="{FF2B5EF4-FFF2-40B4-BE49-F238E27FC236}">
                <a16:creationId xmlns:a16="http://schemas.microsoft.com/office/drawing/2014/main" id="{924F57C2-8046-4954-66A8-A4EEDA2168F8}"/>
              </a:ext>
            </a:extLst>
          </p:cNvPr>
          <p:cNvSpPr>
            <a:spLocks noGrp="1"/>
          </p:cNvSpPr>
          <p:nvPr>
            <p:ph idx="1"/>
          </p:nvPr>
        </p:nvSpPr>
        <p:spPr/>
        <p:txBody>
          <a:bodyPr>
            <a:normAutofit/>
          </a:bodyPr>
          <a:lstStyle/>
          <a:p>
            <a:r>
              <a:rPr lang="en-US" dirty="0" err="1"/>
              <a:t>Voor</a:t>
            </a:r>
            <a:r>
              <a:rPr lang="en-US" dirty="0"/>
              <a:t> </a:t>
            </a:r>
            <a:r>
              <a:rPr lang="en-US" dirty="0" err="1"/>
              <a:t>wie</a:t>
            </a:r>
            <a:r>
              <a:rPr lang="en-US" dirty="0"/>
              <a:t> is WOR van </a:t>
            </a:r>
            <a:r>
              <a:rPr lang="en-US" dirty="0" err="1"/>
              <a:t>belang</a:t>
            </a:r>
            <a:r>
              <a:rPr lang="en-US" dirty="0"/>
              <a:t>? </a:t>
            </a:r>
          </a:p>
          <a:p>
            <a:endParaRPr lang="en-US" dirty="0"/>
          </a:p>
          <a:p>
            <a:r>
              <a:rPr lang="en-US" dirty="0"/>
              <a:t>1e </a:t>
            </a:r>
            <a:r>
              <a:rPr lang="en-US" dirty="0" err="1"/>
              <a:t>beschikking</a:t>
            </a:r>
            <a:r>
              <a:rPr lang="en-US" dirty="0"/>
              <a:t> </a:t>
            </a:r>
            <a:r>
              <a:rPr lang="en-US" dirty="0" err="1"/>
              <a:t>Ondernemingskamer</a:t>
            </a:r>
            <a:r>
              <a:rPr lang="en-US" dirty="0"/>
              <a:t> 1 </a:t>
            </a:r>
            <a:r>
              <a:rPr lang="en-US" dirty="0" err="1"/>
              <a:t>mei</a:t>
            </a:r>
            <a:r>
              <a:rPr lang="en-US" dirty="0"/>
              <a:t> 1980, NJ 1981/271 (Linge </a:t>
            </a:r>
            <a:r>
              <a:rPr lang="en-US" dirty="0" err="1"/>
              <a:t>ziekenhuis</a:t>
            </a:r>
            <a:r>
              <a:rPr lang="en-US" dirty="0"/>
              <a:t>)</a:t>
            </a:r>
          </a:p>
          <a:p>
            <a:pPr marL="360000" indent="0">
              <a:buNone/>
            </a:pPr>
            <a:endParaRPr lang="en-US" dirty="0"/>
          </a:p>
          <a:p>
            <a:r>
              <a:rPr lang="nl-NL" dirty="0"/>
              <a:t>Niet nakomen van wat in art. 25 WOR is bepaald,	</a:t>
            </a:r>
          </a:p>
          <a:p>
            <a:pPr lvl="1"/>
            <a:r>
              <a:rPr lang="nl-NL" dirty="0"/>
              <a:t>	-niet alleen schending rechten OR</a:t>
            </a:r>
          </a:p>
          <a:p>
            <a:pPr lvl="1"/>
            <a:r>
              <a:rPr lang="nl-NL" dirty="0"/>
              <a:t>	</a:t>
            </a:r>
          </a:p>
        </p:txBody>
      </p:sp>
    </p:spTree>
    <p:extLst>
      <p:ext uri="{BB962C8B-B14F-4D97-AF65-F5344CB8AC3E}">
        <p14:creationId xmlns:p14="http://schemas.microsoft.com/office/powerpoint/2010/main" val="141722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DB441-194B-A94C-21F8-57F5479132C6}"/>
              </a:ext>
            </a:extLst>
          </p:cNvPr>
          <p:cNvSpPr>
            <a:spLocks noGrp="1"/>
          </p:cNvSpPr>
          <p:nvPr>
            <p:ph type="title"/>
          </p:nvPr>
        </p:nvSpPr>
        <p:spPr/>
        <p:txBody>
          <a:bodyPr/>
          <a:lstStyle/>
          <a:p>
            <a:r>
              <a:rPr lang="en-US" dirty="0" err="1"/>
              <a:t>Juridische</a:t>
            </a:r>
            <a:r>
              <a:rPr lang="en-US" dirty="0"/>
              <a:t> </a:t>
            </a:r>
            <a:r>
              <a:rPr lang="en-US" dirty="0" err="1"/>
              <a:t>mijlpaal</a:t>
            </a:r>
            <a:r>
              <a:rPr lang="en-US" dirty="0"/>
              <a:t> 1</a:t>
            </a:r>
            <a:endParaRPr lang="nl-NL" dirty="0"/>
          </a:p>
        </p:txBody>
      </p:sp>
      <p:sp>
        <p:nvSpPr>
          <p:cNvPr id="3" name="Tijdelijke aanduiding voor inhoud 2">
            <a:extLst>
              <a:ext uri="{FF2B5EF4-FFF2-40B4-BE49-F238E27FC236}">
                <a16:creationId xmlns:a16="http://schemas.microsoft.com/office/drawing/2014/main" id="{B0BC2DBE-3E85-8C90-9A6C-57EA9AF0E7C4}"/>
              </a:ext>
            </a:extLst>
          </p:cNvPr>
          <p:cNvSpPr>
            <a:spLocks noGrp="1"/>
          </p:cNvSpPr>
          <p:nvPr>
            <p:ph idx="1"/>
          </p:nvPr>
        </p:nvSpPr>
        <p:spPr/>
        <p:txBody>
          <a:bodyPr/>
          <a:lstStyle/>
          <a:p>
            <a:r>
              <a:rPr lang="nl-NL" dirty="0"/>
              <a:t>-daardoor ondernemer niet kennis kunnen nemen van zienswijze OR,  ‘</a:t>
            </a:r>
            <a:r>
              <a:rPr lang="nl-NL" i="1" dirty="0">
                <a:solidFill>
                  <a:schemeClr val="tx2">
                    <a:lumMod val="60000"/>
                    <a:lumOff val="40000"/>
                  </a:schemeClr>
                </a:solidFill>
              </a:rPr>
              <a:t>die juist in het belang van het goed functioneren van de onderneming in al haar doelstellingen ten behoeve van het overleg met en de vertegenwoordiging van de in de onderneming werkzame personen is ingesteld.’</a:t>
            </a:r>
          </a:p>
          <a:p>
            <a:endParaRPr lang="nl-NL" i="1" dirty="0"/>
          </a:p>
          <a:p>
            <a:endParaRPr lang="nl-NL" i="1" dirty="0"/>
          </a:p>
        </p:txBody>
      </p:sp>
    </p:spTree>
    <p:extLst>
      <p:ext uri="{BB962C8B-B14F-4D97-AF65-F5344CB8AC3E}">
        <p14:creationId xmlns:p14="http://schemas.microsoft.com/office/powerpoint/2010/main" val="70793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E69F6-41AE-9F6B-3D82-EE82108BACC8}"/>
              </a:ext>
            </a:extLst>
          </p:cNvPr>
          <p:cNvSpPr>
            <a:spLocks noGrp="1"/>
          </p:cNvSpPr>
          <p:nvPr>
            <p:ph type="title"/>
          </p:nvPr>
        </p:nvSpPr>
        <p:spPr/>
        <p:txBody>
          <a:bodyPr/>
          <a:lstStyle/>
          <a:p>
            <a:r>
              <a:rPr lang="en-US" dirty="0" err="1"/>
              <a:t>Juridische</a:t>
            </a:r>
            <a:r>
              <a:rPr lang="en-US" dirty="0"/>
              <a:t> </a:t>
            </a:r>
            <a:r>
              <a:rPr lang="en-US" dirty="0" err="1"/>
              <a:t>mijlpaal</a:t>
            </a:r>
            <a:r>
              <a:rPr lang="en-US" dirty="0"/>
              <a:t> 1 </a:t>
            </a:r>
            <a:endParaRPr lang="nl-NL" dirty="0"/>
          </a:p>
        </p:txBody>
      </p:sp>
      <p:sp>
        <p:nvSpPr>
          <p:cNvPr id="3" name="Tijdelijke aanduiding voor inhoud 2">
            <a:extLst>
              <a:ext uri="{FF2B5EF4-FFF2-40B4-BE49-F238E27FC236}">
                <a16:creationId xmlns:a16="http://schemas.microsoft.com/office/drawing/2014/main" id="{72F1C59D-D980-6FD8-D1EF-2F4927B96289}"/>
              </a:ext>
            </a:extLst>
          </p:cNvPr>
          <p:cNvSpPr>
            <a:spLocks noGrp="1"/>
          </p:cNvSpPr>
          <p:nvPr>
            <p:ph idx="1"/>
          </p:nvPr>
        </p:nvSpPr>
        <p:spPr/>
        <p:txBody>
          <a:bodyPr/>
          <a:lstStyle/>
          <a:p>
            <a:r>
              <a:rPr lang="en-US" dirty="0"/>
              <a:t>Recent in Estro-</a:t>
            </a:r>
            <a:r>
              <a:rPr lang="en-US" dirty="0" err="1"/>
              <a:t>beschikking</a:t>
            </a:r>
            <a:r>
              <a:rPr lang="en-US" dirty="0"/>
              <a:t> OK 17 </a:t>
            </a:r>
            <a:r>
              <a:rPr lang="en-US" dirty="0" err="1"/>
              <a:t>mei</a:t>
            </a:r>
            <a:r>
              <a:rPr lang="en-US" dirty="0"/>
              <a:t> 2023, ECLI:NL:GHAMS:2023:1119</a:t>
            </a:r>
          </a:p>
          <a:p>
            <a:endParaRPr lang="en-US" dirty="0"/>
          </a:p>
          <a:p>
            <a:pPr lvl="1"/>
            <a:r>
              <a:rPr lang="en-US" dirty="0"/>
              <a:t>	‘</a:t>
            </a:r>
            <a:r>
              <a:rPr lang="en-US" i="1" dirty="0">
                <a:solidFill>
                  <a:schemeClr val="tx2">
                    <a:lumMod val="60000"/>
                    <a:lumOff val="40000"/>
                  </a:schemeClr>
                </a:solidFill>
              </a:rPr>
              <a:t>het </a:t>
            </a:r>
            <a:r>
              <a:rPr lang="en-US" i="1" dirty="0" err="1">
                <a:solidFill>
                  <a:schemeClr val="tx2">
                    <a:lumMod val="60000"/>
                    <a:lumOff val="40000"/>
                  </a:schemeClr>
                </a:solidFill>
              </a:rPr>
              <a:t>bestuur</a:t>
            </a:r>
            <a:r>
              <a:rPr lang="en-US" i="1" dirty="0">
                <a:solidFill>
                  <a:schemeClr val="tx2">
                    <a:lumMod val="60000"/>
                    <a:lumOff val="40000"/>
                  </a:schemeClr>
                </a:solidFill>
              </a:rPr>
              <a:t> </a:t>
            </a:r>
            <a:r>
              <a:rPr lang="en-US" i="1" dirty="0" err="1">
                <a:solidFill>
                  <a:schemeClr val="tx2">
                    <a:lumMod val="60000"/>
                    <a:lumOff val="40000"/>
                  </a:schemeClr>
                </a:solidFill>
              </a:rPr>
              <a:t>ontzegde</a:t>
            </a:r>
            <a:r>
              <a:rPr lang="en-US" i="1" dirty="0">
                <a:solidFill>
                  <a:schemeClr val="tx2">
                    <a:lumMod val="60000"/>
                    <a:lumOff val="40000"/>
                  </a:schemeClr>
                </a:solidFill>
              </a:rPr>
              <a:t> </a:t>
            </a:r>
            <a:r>
              <a:rPr lang="en-US" i="1" dirty="0" err="1">
                <a:solidFill>
                  <a:schemeClr val="tx2">
                    <a:lumMod val="60000"/>
                    <a:lumOff val="40000"/>
                  </a:schemeClr>
                </a:solidFill>
              </a:rPr>
              <a:t>hiermee</a:t>
            </a:r>
            <a:r>
              <a:rPr lang="en-US" i="1" dirty="0">
                <a:solidFill>
                  <a:schemeClr val="tx2">
                    <a:lumMod val="60000"/>
                    <a:lumOff val="40000"/>
                  </a:schemeClr>
                </a:solidFill>
              </a:rPr>
              <a:t> </a:t>
            </a:r>
            <a:r>
              <a:rPr lang="en-US" i="1" dirty="0" err="1">
                <a:solidFill>
                  <a:schemeClr val="tx2">
                    <a:lumMod val="60000"/>
                    <a:lumOff val="40000"/>
                  </a:schemeClr>
                </a:solidFill>
              </a:rPr>
              <a:t>ook</a:t>
            </a:r>
            <a:r>
              <a:rPr lang="en-US" i="1" dirty="0">
                <a:solidFill>
                  <a:schemeClr val="tx2">
                    <a:lumMod val="60000"/>
                    <a:lumOff val="40000"/>
                  </a:schemeClr>
                </a:solidFill>
              </a:rPr>
              <a:t> </a:t>
            </a:r>
            <a:r>
              <a:rPr lang="en-US" i="1" dirty="0" err="1">
                <a:solidFill>
                  <a:schemeClr val="tx2">
                    <a:lumMod val="60000"/>
                    <a:lumOff val="40000"/>
                  </a:schemeClr>
                </a:solidFill>
              </a:rPr>
              <a:t>zichzelf</a:t>
            </a:r>
            <a:r>
              <a:rPr lang="en-US" i="1" dirty="0">
                <a:solidFill>
                  <a:schemeClr val="tx2">
                    <a:lumMod val="60000"/>
                    <a:lumOff val="40000"/>
                  </a:schemeClr>
                </a:solidFill>
              </a:rPr>
              <a:t> 	de </a:t>
            </a:r>
            <a:r>
              <a:rPr lang="en-US" i="1" dirty="0" err="1">
                <a:solidFill>
                  <a:schemeClr val="tx2">
                    <a:lumMod val="60000"/>
                    <a:lumOff val="40000"/>
                  </a:schemeClr>
                </a:solidFill>
              </a:rPr>
              <a:t>mogelijkheid</a:t>
            </a:r>
            <a:r>
              <a:rPr lang="en-US" i="1" dirty="0">
                <a:solidFill>
                  <a:schemeClr val="tx2">
                    <a:lumMod val="60000"/>
                    <a:lumOff val="40000"/>
                  </a:schemeClr>
                </a:solidFill>
              </a:rPr>
              <a:t> van </a:t>
            </a:r>
            <a:r>
              <a:rPr lang="en-US" i="1" dirty="0" err="1">
                <a:solidFill>
                  <a:schemeClr val="tx2">
                    <a:lumMod val="60000"/>
                    <a:lumOff val="40000"/>
                  </a:schemeClr>
                </a:solidFill>
              </a:rPr>
              <a:t>tegenspraak</a:t>
            </a:r>
            <a:r>
              <a:rPr lang="en-US" i="1" dirty="0">
                <a:solidFill>
                  <a:schemeClr val="tx2">
                    <a:lumMod val="60000"/>
                    <a:lumOff val="40000"/>
                  </a:schemeClr>
                </a:solidFill>
              </a:rPr>
              <a:t> </a:t>
            </a:r>
            <a:r>
              <a:rPr lang="en-US" i="1" dirty="0" err="1">
                <a:solidFill>
                  <a:schemeClr val="tx2">
                    <a:lumMod val="60000"/>
                    <a:lumOff val="40000"/>
                  </a:schemeClr>
                </a:solidFill>
              </a:rPr>
              <a:t>en</a:t>
            </a:r>
            <a:r>
              <a:rPr lang="en-US" i="1" dirty="0">
                <a:solidFill>
                  <a:schemeClr val="tx2">
                    <a:lumMod val="60000"/>
                    <a:lumOff val="40000"/>
                  </a:schemeClr>
                </a:solidFill>
              </a:rPr>
              <a:t> </a:t>
            </a:r>
            <a:r>
              <a:rPr lang="en-US" i="1" dirty="0" err="1">
                <a:solidFill>
                  <a:schemeClr val="tx2">
                    <a:lumMod val="60000"/>
                    <a:lumOff val="40000"/>
                  </a:schemeClr>
                </a:solidFill>
              </a:rPr>
              <a:t>reflectie</a:t>
            </a:r>
            <a:r>
              <a:rPr lang="en-US" i="1" dirty="0">
                <a:solidFill>
                  <a:schemeClr val="tx2">
                    <a:lumMod val="60000"/>
                    <a:lumOff val="40000"/>
                  </a:schemeClr>
                </a:solidFill>
              </a:rPr>
              <a:t> 	op de </a:t>
            </a:r>
            <a:r>
              <a:rPr lang="en-US" i="1" dirty="0" err="1">
                <a:solidFill>
                  <a:schemeClr val="tx2">
                    <a:lumMod val="60000"/>
                    <a:lumOff val="40000"/>
                  </a:schemeClr>
                </a:solidFill>
              </a:rPr>
              <a:t>transactie</a:t>
            </a:r>
            <a:r>
              <a:rPr lang="en-US" i="1" dirty="0">
                <a:solidFill>
                  <a:schemeClr val="tx2">
                    <a:lumMod val="60000"/>
                    <a:lumOff val="40000"/>
                  </a:schemeClr>
                </a:solidFill>
              </a:rPr>
              <a:t>, </a:t>
            </a:r>
            <a:r>
              <a:rPr lang="en-US" i="1" dirty="0" err="1">
                <a:solidFill>
                  <a:schemeClr val="tx2">
                    <a:lumMod val="60000"/>
                    <a:lumOff val="40000"/>
                  </a:schemeClr>
                </a:solidFill>
              </a:rPr>
              <a:t>waarbij</a:t>
            </a:r>
            <a:r>
              <a:rPr lang="en-US" i="1" dirty="0">
                <a:solidFill>
                  <a:schemeClr val="tx2">
                    <a:lumMod val="60000"/>
                    <a:lumOff val="40000"/>
                  </a:schemeClr>
                </a:solidFill>
              </a:rPr>
              <a:t> Catalpa </a:t>
            </a:r>
            <a:r>
              <a:rPr lang="en-US" i="1" dirty="0" err="1">
                <a:solidFill>
                  <a:schemeClr val="tx2">
                    <a:lumMod val="60000"/>
                    <a:lumOff val="40000"/>
                  </a:schemeClr>
                </a:solidFill>
              </a:rPr>
              <a:t>en</a:t>
            </a:r>
            <a:r>
              <a:rPr lang="en-US" i="1" dirty="0">
                <a:solidFill>
                  <a:schemeClr val="tx2">
                    <a:lumMod val="60000"/>
                    <a:lumOff val="40000"/>
                  </a:schemeClr>
                </a:solidFill>
              </a:rPr>
              <a:t> </a:t>
            </a:r>
            <a:r>
              <a:rPr lang="en-US" i="1" dirty="0" err="1">
                <a:solidFill>
                  <a:schemeClr val="tx2">
                    <a:lumMod val="60000"/>
                    <a:lumOff val="40000"/>
                  </a:schemeClr>
                </a:solidFill>
              </a:rPr>
              <a:t>haar</a:t>
            </a:r>
            <a:r>
              <a:rPr lang="en-US" i="1" dirty="0">
                <a:solidFill>
                  <a:schemeClr val="tx2">
                    <a:lumMod val="60000"/>
                    <a:lumOff val="40000"/>
                  </a:schemeClr>
                </a:solidFill>
              </a:rPr>
              <a:t> 	</a:t>
            </a:r>
            <a:r>
              <a:rPr lang="en-US" i="1" dirty="0" err="1">
                <a:solidFill>
                  <a:schemeClr val="tx2">
                    <a:lumMod val="60000"/>
                    <a:lumOff val="40000"/>
                  </a:schemeClr>
                </a:solidFill>
              </a:rPr>
              <a:t>onderneming</a:t>
            </a:r>
            <a:r>
              <a:rPr lang="en-US" i="1" dirty="0">
                <a:solidFill>
                  <a:schemeClr val="tx2">
                    <a:lumMod val="60000"/>
                    <a:lumOff val="40000"/>
                  </a:schemeClr>
                </a:solidFill>
              </a:rPr>
              <a:t> </a:t>
            </a:r>
            <a:r>
              <a:rPr lang="en-US" i="1" dirty="0" err="1">
                <a:solidFill>
                  <a:schemeClr val="tx2">
                    <a:lumMod val="60000"/>
                    <a:lumOff val="40000"/>
                  </a:schemeClr>
                </a:solidFill>
              </a:rPr>
              <a:t>kunnen</a:t>
            </a:r>
            <a:r>
              <a:rPr lang="en-US" i="1" dirty="0">
                <a:solidFill>
                  <a:schemeClr val="tx2">
                    <a:lumMod val="60000"/>
                    <a:lumOff val="40000"/>
                  </a:schemeClr>
                </a:solidFill>
              </a:rPr>
              <a:t> </a:t>
            </a:r>
            <a:r>
              <a:rPr lang="en-US" i="1" dirty="0" err="1">
                <a:solidFill>
                  <a:schemeClr val="tx2">
                    <a:lumMod val="60000"/>
                    <a:lumOff val="40000"/>
                  </a:schemeClr>
                </a:solidFill>
              </a:rPr>
              <a:t>zijn</a:t>
            </a:r>
            <a:r>
              <a:rPr lang="en-US" i="1" dirty="0">
                <a:solidFill>
                  <a:schemeClr val="tx2">
                    <a:lumMod val="60000"/>
                    <a:lumOff val="40000"/>
                  </a:schemeClr>
                </a:solidFill>
              </a:rPr>
              <a:t> </a:t>
            </a:r>
            <a:r>
              <a:rPr lang="en-US" i="1" dirty="0" err="1">
                <a:solidFill>
                  <a:schemeClr val="tx2">
                    <a:lumMod val="60000"/>
                    <a:lumOff val="40000"/>
                  </a:schemeClr>
                </a:solidFill>
              </a:rPr>
              <a:t>gebaat</a:t>
            </a:r>
            <a:r>
              <a:rPr lang="en-US" i="1" dirty="0">
                <a:solidFill>
                  <a:schemeClr val="tx2">
                    <a:lumMod val="60000"/>
                    <a:lumOff val="40000"/>
                  </a:schemeClr>
                </a:solidFill>
              </a:rPr>
              <a:t>’</a:t>
            </a:r>
            <a:endParaRPr lang="nl-NL" i="1" dirty="0">
              <a:solidFill>
                <a:schemeClr val="tx2">
                  <a:lumMod val="60000"/>
                  <a:lumOff val="40000"/>
                </a:schemeClr>
              </a:solidFill>
            </a:endParaRPr>
          </a:p>
        </p:txBody>
      </p:sp>
    </p:spTree>
    <p:extLst>
      <p:ext uri="{BB962C8B-B14F-4D97-AF65-F5344CB8AC3E}">
        <p14:creationId xmlns:p14="http://schemas.microsoft.com/office/powerpoint/2010/main" val="61929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4B592-A57C-1845-9EA6-265201EDD190}"/>
              </a:ext>
            </a:extLst>
          </p:cNvPr>
          <p:cNvSpPr>
            <a:spLocks noGrp="1"/>
          </p:cNvSpPr>
          <p:nvPr>
            <p:ph type="title"/>
          </p:nvPr>
        </p:nvSpPr>
        <p:spPr/>
        <p:txBody>
          <a:bodyPr/>
          <a:lstStyle/>
          <a:p>
            <a:r>
              <a:rPr lang="en-US" dirty="0" err="1"/>
              <a:t>Juridische</a:t>
            </a:r>
            <a:r>
              <a:rPr lang="en-US" dirty="0"/>
              <a:t> </a:t>
            </a:r>
            <a:r>
              <a:rPr lang="en-US" dirty="0" err="1"/>
              <a:t>mijlpaal</a:t>
            </a:r>
            <a:r>
              <a:rPr lang="en-US" dirty="0"/>
              <a:t> 2 </a:t>
            </a:r>
            <a:endParaRPr lang="nl-NL" dirty="0"/>
          </a:p>
        </p:txBody>
      </p:sp>
      <p:sp>
        <p:nvSpPr>
          <p:cNvPr id="3" name="Tijdelijke aanduiding voor inhoud 2">
            <a:extLst>
              <a:ext uri="{FF2B5EF4-FFF2-40B4-BE49-F238E27FC236}">
                <a16:creationId xmlns:a16="http://schemas.microsoft.com/office/drawing/2014/main" id="{88465775-FE8E-7FFD-6DF0-16106664E905}"/>
              </a:ext>
            </a:extLst>
          </p:cNvPr>
          <p:cNvSpPr>
            <a:spLocks noGrp="1"/>
          </p:cNvSpPr>
          <p:nvPr>
            <p:ph idx="1"/>
          </p:nvPr>
        </p:nvSpPr>
        <p:spPr/>
        <p:txBody>
          <a:bodyPr>
            <a:normAutofit fontScale="92500" lnSpcReduction="10000"/>
          </a:bodyPr>
          <a:lstStyle/>
          <a:p>
            <a:r>
              <a:rPr lang="en-US" dirty="0" err="1"/>
              <a:t>Bevoegdheden</a:t>
            </a:r>
            <a:r>
              <a:rPr lang="en-US" dirty="0"/>
              <a:t> OR in </a:t>
            </a:r>
            <a:r>
              <a:rPr lang="en-US" dirty="0" err="1"/>
              <a:t>concernverband</a:t>
            </a:r>
            <a:endParaRPr lang="en-US" dirty="0"/>
          </a:p>
          <a:p>
            <a:endParaRPr lang="en-US" dirty="0"/>
          </a:p>
          <a:p>
            <a:r>
              <a:rPr lang="en-US" dirty="0"/>
              <a:t>Met </a:t>
            </a:r>
            <a:r>
              <a:rPr lang="en-US" dirty="0" err="1"/>
              <a:t>oog</a:t>
            </a:r>
            <a:r>
              <a:rPr lang="en-US" dirty="0"/>
              <a:t> op </a:t>
            </a:r>
            <a:r>
              <a:rPr lang="en-US" dirty="0" err="1"/>
              <a:t>goede</a:t>
            </a:r>
            <a:r>
              <a:rPr lang="en-US" dirty="0"/>
              <a:t> </a:t>
            </a:r>
            <a:r>
              <a:rPr lang="en-US" dirty="0" err="1"/>
              <a:t>toepassing</a:t>
            </a:r>
            <a:r>
              <a:rPr lang="en-US" dirty="0"/>
              <a:t> WOR </a:t>
            </a:r>
            <a:r>
              <a:rPr lang="en-US" dirty="0" err="1"/>
              <a:t>binnen</a:t>
            </a:r>
            <a:r>
              <a:rPr lang="en-US" dirty="0"/>
              <a:t> </a:t>
            </a:r>
            <a:r>
              <a:rPr lang="en-US" dirty="0" err="1"/>
              <a:t>onderneming</a:t>
            </a:r>
            <a:r>
              <a:rPr lang="en-US" dirty="0"/>
              <a:t> </a:t>
            </a:r>
            <a:r>
              <a:rPr lang="en-US" dirty="0" err="1"/>
              <a:t>zijn</a:t>
            </a:r>
            <a:r>
              <a:rPr lang="en-US" dirty="0"/>
              <a:t> </a:t>
            </a:r>
            <a:r>
              <a:rPr lang="en-US" dirty="0" err="1"/>
              <a:t>begrippen</a:t>
            </a:r>
            <a:r>
              <a:rPr lang="en-US" dirty="0"/>
              <a:t> </a:t>
            </a:r>
            <a:r>
              <a:rPr lang="en-US" dirty="0" err="1"/>
              <a:t>ontwikkeld</a:t>
            </a:r>
            <a:r>
              <a:rPr lang="en-US" dirty="0"/>
              <a:t> </a:t>
            </a:r>
            <a:r>
              <a:rPr lang="en-US" dirty="0" err="1"/>
              <a:t>als</a:t>
            </a:r>
            <a:r>
              <a:rPr lang="en-US" dirty="0"/>
              <a:t>:</a:t>
            </a:r>
          </a:p>
          <a:p>
            <a:pPr marL="360000" indent="0">
              <a:buNone/>
            </a:pPr>
            <a:endParaRPr lang="en-US" dirty="0"/>
          </a:p>
          <a:p>
            <a:pPr lvl="1"/>
            <a:r>
              <a:rPr lang="en-US" dirty="0"/>
              <a:t>	-</a:t>
            </a:r>
            <a:r>
              <a:rPr lang="en-US" dirty="0" err="1">
                <a:solidFill>
                  <a:schemeClr val="tx2">
                    <a:lumMod val="60000"/>
                    <a:lumOff val="40000"/>
                  </a:schemeClr>
                </a:solidFill>
              </a:rPr>
              <a:t>toerekening</a:t>
            </a:r>
            <a:r>
              <a:rPr lang="en-US" dirty="0"/>
              <a:t>:      Shell research, </a:t>
            </a:r>
          </a:p>
          <a:p>
            <a:pPr lvl="1"/>
            <a:r>
              <a:rPr lang="en-US" dirty="0"/>
              <a:t>				 OK 2-4-1987,NJ 1988,32</a:t>
            </a:r>
          </a:p>
          <a:p>
            <a:pPr lvl="1"/>
            <a:r>
              <a:rPr lang="en-US" dirty="0"/>
              <a:t>	-</a:t>
            </a:r>
            <a:r>
              <a:rPr lang="en-US" dirty="0" err="1">
                <a:solidFill>
                  <a:schemeClr val="tx2">
                    <a:lumMod val="60000"/>
                    <a:lumOff val="40000"/>
                  </a:schemeClr>
                </a:solidFill>
              </a:rPr>
              <a:t>vereenzelviging</a:t>
            </a:r>
            <a:r>
              <a:rPr lang="en-US" dirty="0"/>
              <a:t>: </a:t>
            </a:r>
            <a:r>
              <a:rPr lang="en-US" dirty="0" err="1"/>
              <a:t>Heuga</a:t>
            </a:r>
            <a:r>
              <a:rPr lang="en-US" dirty="0"/>
              <a:t> </a:t>
            </a:r>
          </a:p>
          <a:p>
            <a:pPr lvl="1"/>
            <a:r>
              <a:rPr lang="en-US" dirty="0"/>
              <a:t>                                 HR 26-1-1994, NJ 1994,545</a:t>
            </a:r>
          </a:p>
          <a:p>
            <a:pPr lvl="1"/>
            <a:r>
              <a:rPr lang="en-US" dirty="0"/>
              <a:t>	-</a:t>
            </a:r>
            <a:r>
              <a:rPr lang="en-US" dirty="0">
                <a:solidFill>
                  <a:schemeClr val="tx2">
                    <a:lumMod val="60000"/>
                    <a:lumOff val="40000"/>
                  </a:schemeClr>
                </a:solidFill>
              </a:rPr>
              <a:t>Mede-</a:t>
            </a:r>
            <a:r>
              <a:rPr lang="en-US" dirty="0" err="1">
                <a:solidFill>
                  <a:schemeClr val="tx2">
                    <a:lumMod val="60000"/>
                    <a:lumOff val="40000"/>
                  </a:schemeClr>
                </a:solidFill>
              </a:rPr>
              <a:t>ondernemerschap</a:t>
            </a:r>
            <a:r>
              <a:rPr lang="en-US" dirty="0"/>
              <a:t> </a:t>
            </a:r>
            <a:r>
              <a:rPr lang="en-US" dirty="0" err="1"/>
              <a:t>Gemeentelijke</a:t>
            </a:r>
            <a:r>
              <a:rPr lang="en-US" dirty="0"/>
              <a:t> 	</a:t>
            </a:r>
            <a:r>
              <a:rPr lang="en-US" dirty="0" err="1"/>
              <a:t>herindeling</a:t>
            </a:r>
            <a:r>
              <a:rPr lang="en-US" dirty="0"/>
              <a:t>           HR 26-1-2000, JOR 2000</a:t>
            </a:r>
            <a:endParaRPr lang="nl-NL" dirty="0"/>
          </a:p>
        </p:txBody>
      </p:sp>
    </p:spTree>
    <p:extLst>
      <p:ext uri="{BB962C8B-B14F-4D97-AF65-F5344CB8AC3E}">
        <p14:creationId xmlns:p14="http://schemas.microsoft.com/office/powerpoint/2010/main" val="325271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D8A1F-0F88-681E-752D-E03E7A77C81A}"/>
              </a:ext>
            </a:extLst>
          </p:cNvPr>
          <p:cNvSpPr>
            <a:spLocks noGrp="1"/>
          </p:cNvSpPr>
          <p:nvPr>
            <p:ph type="title"/>
          </p:nvPr>
        </p:nvSpPr>
        <p:spPr/>
        <p:txBody>
          <a:bodyPr/>
          <a:lstStyle/>
          <a:p>
            <a:r>
              <a:rPr lang="en-US" dirty="0" err="1"/>
              <a:t>Juridische</a:t>
            </a:r>
            <a:r>
              <a:rPr lang="en-US" dirty="0"/>
              <a:t> </a:t>
            </a:r>
            <a:r>
              <a:rPr lang="en-US" dirty="0" err="1"/>
              <a:t>mijlpaal</a:t>
            </a:r>
            <a:r>
              <a:rPr lang="en-US" dirty="0"/>
              <a:t>  3</a:t>
            </a:r>
            <a:endParaRPr lang="nl-NL" dirty="0"/>
          </a:p>
        </p:txBody>
      </p:sp>
      <p:sp>
        <p:nvSpPr>
          <p:cNvPr id="3" name="Tijdelijke aanduiding voor inhoud 2">
            <a:extLst>
              <a:ext uri="{FF2B5EF4-FFF2-40B4-BE49-F238E27FC236}">
                <a16:creationId xmlns:a16="http://schemas.microsoft.com/office/drawing/2014/main" id="{802671E6-CC6F-FFBA-EE0C-163EBA3B859C}"/>
              </a:ext>
            </a:extLst>
          </p:cNvPr>
          <p:cNvSpPr>
            <a:spLocks noGrp="1"/>
          </p:cNvSpPr>
          <p:nvPr>
            <p:ph idx="1"/>
          </p:nvPr>
        </p:nvSpPr>
        <p:spPr/>
        <p:txBody>
          <a:bodyPr/>
          <a:lstStyle/>
          <a:p>
            <a:r>
              <a:rPr lang="en-US" dirty="0"/>
              <a:t>Het </a:t>
            </a:r>
            <a:r>
              <a:rPr lang="en-US" dirty="0" err="1"/>
              <a:t>belang</a:t>
            </a:r>
            <a:r>
              <a:rPr lang="en-US" dirty="0"/>
              <a:t> van </a:t>
            </a:r>
            <a:r>
              <a:rPr lang="en-US" dirty="0" err="1">
                <a:solidFill>
                  <a:schemeClr val="accent3">
                    <a:lumMod val="75000"/>
                  </a:schemeClr>
                </a:solidFill>
              </a:rPr>
              <a:t>wezenlijke</a:t>
            </a:r>
            <a:r>
              <a:rPr lang="en-US" dirty="0">
                <a:solidFill>
                  <a:schemeClr val="accent3">
                    <a:lumMod val="75000"/>
                  </a:schemeClr>
                </a:solidFill>
              </a:rPr>
              <a:t> </a:t>
            </a:r>
            <a:r>
              <a:rPr lang="en-US" dirty="0" err="1">
                <a:solidFill>
                  <a:schemeClr val="accent3">
                    <a:lumMod val="75000"/>
                  </a:schemeClr>
                </a:solidFill>
              </a:rPr>
              <a:t>invloed</a:t>
            </a:r>
            <a:endParaRPr lang="en-US" dirty="0">
              <a:solidFill>
                <a:schemeClr val="accent3">
                  <a:lumMod val="75000"/>
                </a:schemeClr>
              </a:solidFill>
            </a:endParaRPr>
          </a:p>
          <a:p>
            <a:endParaRPr lang="en-US" dirty="0">
              <a:solidFill>
                <a:schemeClr val="tx2">
                  <a:lumMod val="60000"/>
                  <a:lumOff val="40000"/>
                </a:schemeClr>
              </a:solidFill>
            </a:endParaRPr>
          </a:p>
          <a:p>
            <a:r>
              <a:rPr lang="en-US" dirty="0" err="1"/>
              <a:t>Voorbeeld</a:t>
            </a:r>
            <a:r>
              <a:rPr lang="en-US" dirty="0"/>
              <a:t> </a:t>
            </a:r>
            <a:r>
              <a:rPr lang="en-US" dirty="0" err="1"/>
              <a:t>bij</a:t>
            </a:r>
            <a:r>
              <a:rPr lang="en-US" dirty="0"/>
              <a:t> </a:t>
            </a:r>
            <a:r>
              <a:rPr lang="en-US" dirty="0" err="1"/>
              <a:t>verkooptraject</a:t>
            </a:r>
            <a:r>
              <a:rPr lang="en-US" dirty="0"/>
              <a:t> </a:t>
            </a:r>
          </a:p>
          <a:p>
            <a:pPr lvl="1"/>
            <a:r>
              <a:rPr lang="en-US" dirty="0"/>
              <a:t>		</a:t>
            </a:r>
            <a:r>
              <a:rPr lang="en-US" dirty="0">
                <a:solidFill>
                  <a:schemeClr val="accent3">
                    <a:lumMod val="75000"/>
                  </a:schemeClr>
                </a:solidFill>
              </a:rPr>
              <a:t>Letter of Intent</a:t>
            </a:r>
            <a:r>
              <a:rPr lang="en-US" dirty="0"/>
              <a:t>: NS </a:t>
            </a:r>
            <a:r>
              <a:rPr lang="en-US" dirty="0" err="1"/>
              <a:t>Reizigers</a:t>
            </a:r>
            <a:endParaRPr lang="en-US" dirty="0"/>
          </a:p>
          <a:p>
            <a:pPr lvl="1"/>
            <a:r>
              <a:rPr lang="en-US" dirty="0"/>
              <a:t>		HR 7 </a:t>
            </a:r>
            <a:r>
              <a:rPr lang="en-US" dirty="0" err="1"/>
              <a:t>oktober</a:t>
            </a:r>
            <a:r>
              <a:rPr lang="en-US" dirty="0"/>
              <a:t> 1998, JAR 1998,251</a:t>
            </a:r>
          </a:p>
          <a:p>
            <a:pPr lvl="1"/>
            <a:endParaRPr lang="en-US" dirty="0"/>
          </a:p>
          <a:p>
            <a:r>
              <a:rPr lang="en-US" dirty="0" err="1"/>
              <a:t>Voorbeeld</a:t>
            </a:r>
            <a:r>
              <a:rPr lang="en-US" dirty="0"/>
              <a:t> </a:t>
            </a:r>
            <a:r>
              <a:rPr lang="en-US" dirty="0" err="1">
                <a:solidFill>
                  <a:schemeClr val="accent3">
                    <a:lumMod val="75000"/>
                  </a:schemeClr>
                </a:solidFill>
              </a:rPr>
              <a:t>fasering</a:t>
            </a:r>
            <a:r>
              <a:rPr lang="en-US" dirty="0">
                <a:solidFill>
                  <a:schemeClr val="accent3">
                    <a:lumMod val="75000"/>
                  </a:schemeClr>
                </a:solidFill>
              </a:rPr>
              <a:t> </a:t>
            </a:r>
            <a:r>
              <a:rPr lang="en-US" dirty="0" err="1">
                <a:solidFill>
                  <a:schemeClr val="accent3">
                    <a:lumMod val="75000"/>
                  </a:schemeClr>
                </a:solidFill>
              </a:rPr>
              <a:t>besluitvorming</a:t>
            </a:r>
            <a:endParaRPr lang="en-US" dirty="0">
              <a:solidFill>
                <a:schemeClr val="accent3">
                  <a:lumMod val="75000"/>
                </a:schemeClr>
              </a:solidFill>
            </a:endParaRPr>
          </a:p>
          <a:p>
            <a:pPr lvl="1"/>
            <a:r>
              <a:rPr lang="en-US" dirty="0"/>
              <a:t>		</a:t>
            </a:r>
            <a:r>
              <a:rPr lang="en-US" dirty="0" err="1"/>
              <a:t>Waarborgen</a:t>
            </a:r>
            <a:r>
              <a:rPr lang="en-US" dirty="0"/>
              <a:t> </a:t>
            </a:r>
            <a:r>
              <a:rPr lang="en-US" dirty="0" err="1"/>
              <a:t>effectiviteit</a:t>
            </a:r>
            <a:r>
              <a:rPr lang="en-US" dirty="0"/>
              <a:t> MZ</a:t>
            </a:r>
          </a:p>
          <a:p>
            <a:pPr lvl="1"/>
            <a:r>
              <a:rPr lang="en-US" dirty="0"/>
              <a:t>		OK 19 </a:t>
            </a:r>
            <a:r>
              <a:rPr lang="en-US" dirty="0" err="1"/>
              <a:t>april</a:t>
            </a:r>
            <a:r>
              <a:rPr lang="en-US" dirty="0"/>
              <a:t> 2013, LJN BZ9689 (NCRV)</a:t>
            </a:r>
          </a:p>
          <a:p>
            <a:endParaRPr lang="nl-NL" dirty="0">
              <a:solidFill>
                <a:schemeClr val="tx2">
                  <a:lumMod val="60000"/>
                  <a:lumOff val="40000"/>
                </a:schemeClr>
              </a:solidFill>
            </a:endParaRPr>
          </a:p>
        </p:txBody>
      </p:sp>
    </p:spTree>
    <p:extLst>
      <p:ext uri="{BB962C8B-B14F-4D97-AF65-F5344CB8AC3E}">
        <p14:creationId xmlns:p14="http://schemas.microsoft.com/office/powerpoint/2010/main" val="1739555167"/>
      </p:ext>
    </p:extLst>
  </p:cSld>
  <p:clrMapOvr>
    <a:masterClrMapping/>
  </p:clrMapOvr>
</p:sld>
</file>

<file path=ppt/theme/theme1.xml><?xml version="1.0" encoding="utf-8"?>
<a:theme xmlns:a="http://schemas.openxmlformats.org/drawingml/2006/main" name="Sprengers sjabloon">
  <a:themeElements>
    <a:clrScheme name="Sprengers">
      <a:dk1>
        <a:sysClr val="windowText" lastClr="000000"/>
      </a:dk1>
      <a:lt1>
        <a:sysClr val="window" lastClr="FFFFFF"/>
      </a:lt1>
      <a:dk2>
        <a:srgbClr val="1F497D"/>
      </a:dk2>
      <a:lt2>
        <a:srgbClr val="EEECE1"/>
      </a:lt2>
      <a:accent1>
        <a:srgbClr val="F3C52F"/>
      </a:accent1>
      <a:accent2>
        <a:srgbClr val="E3190E"/>
      </a:accent2>
      <a:accent3>
        <a:srgbClr val="009FE4"/>
      </a:accent3>
      <a:accent4>
        <a:srgbClr val="B0AFA6"/>
      </a:accent4>
      <a:accent5>
        <a:srgbClr val="564200"/>
      </a:accent5>
      <a:accent6>
        <a:srgbClr val="F79646"/>
      </a:accent6>
      <a:hlink>
        <a:srgbClr val="0000FF"/>
      </a:hlink>
      <a:folHlink>
        <a:srgbClr val="800080"/>
      </a:folHlink>
    </a:clrScheme>
    <a:fontScheme name="Sprenger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e pagina deel 1">
  <a:themeElements>
    <a:clrScheme name="Sprengers">
      <a:dk1>
        <a:sysClr val="windowText" lastClr="000000"/>
      </a:dk1>
      <a:lt1>
        <a:sysClr val="window" lastClr="FFFFFF"/>
      </a:lt1>
      <a:dk2>
        <a:srgbClr val="1F497D"/>
      </a:dk2>
      <a:lt2>
        <a:srgbClr val="EEECE1"/>
      </a:lt2>
      <a:accent1>
        <a:srgbClr val="F3C52F"/>
      </a:accent1>
      <a:accent2>
        <a:srgbClr val="E3190E"/>
      </a:accent2>
      <a:accent3>
        <a:srgbClr val="009FE4"/>
      </a:accent3>
      <a:accent4>
        <a:srgbClr val="B0AFA6"/>
      </a:accent4>
      <a:accent5>
        <a:srgbClr val="564200"/>
      </a:accent5>
      <a:accent6>
        <a:srgbClr val="F79646"/>
      </a:accent6>
      <a:hlink>
        <a:srgbClr val="0000FF"/>
      </a:hlink>
      <a:folHlink>
        <a:srgbClr val="800080"/>
      </a:folHlink>
    </a:clrScheme>
    <a:fontScheme name="Sprenger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Sprengers sjabloon</Template>
  <TotalTime>0</TotalTime>
  <Words>848</Words>
  <Application>Microsoft Office PowerPoint</Application>
  <PresentationFormat>Diavoorstelling (4:3)</PresentationFormat>
  <Paragraphs>212</Paragraphs>
  <Slides>20</Slides>
  <Notes>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20</vt:i4>
      </vt:variant>
    </vt:vector>
  </HeadingPairs>
  <TitlesOfParts>
    <vt:vector size="24" baseType="lpstr">
      <vt:lpstr>Arial</vt:lpstr>
      <vt:lpstr>Calibri</vt:lpstr>
      <vt:lpstr>Sprengers sjabloon</vt:lpstr>
      <vt:lpstr>2e pagina deel 1</vt:lpstr>
      <vt:lpstr>75 jaar WOR: juridische mijlpalen</vt:lpstr>
      <vt:lpstr>Bronnen van medezeggenschapsrecht</vt:lpstr>
      <vt:lpstr>Functies rechtspraak</vt:lpstr>
      <vt:lpstr>Rechtspraak WOR</vt:lpstr>
      <vt:lpstr>Juridische mijlpaal 1</vt:lpstr>
      <vt:lpstr>Juridische mijlpaal 1</vt:lpstr>
      <vt:lpstr>Juridische mijlpaal 1 </vt:lpstr>
      <vt:lpstr>Juridische mijlpaal 2 </vt:lpstr>
      <vt:lpstr>Juridische mijlpaal  3</vt:lpstr>
      <vt:lpstr>Juridische mijlpaal 4</vt:lpstr>
      <vt:lpstr>Juridische mijlpaal 5</vt:lpstr>
      <vt:lpstr>Juridische mijlpaal 6</vt:lpstr>
      <vt:lpstr>Juridisch mijlpaal 6</vt:lpstr>
      <vt:lpstr>Juridische mijlpaal 6</vt:lpstr>
      <vt:lpstr>Juridische mijlpaal 7</vt:lpstr>
      <vt:lpstr>Adviesrecht: aantal beschikkingen OK</vt:lpstr>
      <vt:lpstr>OR Geheel  of gedeeltelijk in gelijk gesteld</vt:lpstr>
      <vt:lpstr>Percentage ingetrokken zaken</vt:lpstr>
      <vt:lpstr>Toekomst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Muk Schiltmans</dc:creator>
  <cp:lastModifiedBy>Coelen, M.E.A. van der</cp:lastModifiedBy>
  <cp:revision>11</cp:revision>
  <cp:lastPrinted>2025-02-02T12:04:06Z</cp:lastPrinted>
  <dcterms:created xsi:type="dcterms:W3CDTF">2013-04-19T13:47:58Z</dcterms:created>
  <dcterms:modified xsi:type="dcterms:W3CDTF">2025-02-03T07:22:40Z</dcterms:modified>
</cp:coreProperties>
</file>